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sldIdLst>
    <p:sldId id="256" r:id="rId2"/>
    <p:sldId id="257" r:id="rId3"/>
    <p:sldId id="259" r:id="rId4"/>
    <p:sldId id="260" r:id="rId5"/>
    <p:sldId id="261" r:id="rId6"/>
    <p:sldId id="264" r:id="rId7"/>
    <p:sldId id="263" r:id="rId8"/>
    <p:sldId id="269" r:id="rId9"/>
    <p:sldId id="262" r:id="rId10"/>
    <p:sldId id="265" r:id="rId11"/>
    <p:sldId id="267" r:id="rId12"/>
    <p:sldId id="268" r:id="rId13"/>
    <p:sldId id="266" r:id="rId14"/>
    <p:sldId id="25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DA51639-B2D6-4652-B8C3-1B4C224A7BAF}" type="datetimeFigureOut">
              <a:rPr lang="en-US" smtClean="0"/>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3132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860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35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032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10/21/2014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333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10/21/2014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778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10/21/2014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921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10/21/2014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265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10/21/2014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052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10/21/2014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86622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10/21/2014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63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BC48EC7-AF6A-48D3-8284-14BACBEBDD84}" type="datetimeFigureOut">
              <a:rPr lang="en-US" smtClean="0"/>
              <a:t>10/21/2014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528991"/>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ix.com/blog/2013/09/school-uniform-through-time-and-space/"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granths.org/modules/groups/homepagefiles/cms/997756/Image/Images/Dress_code.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53320"/>
            <a:ext cx="7772400" cy="1463040"/>
          </a:xfrm>
        </p:spPr>
        <p:txBody>
          <a:bodyPr>
            <a:normAutofit fontScale="90000"/>
          </a:bodyPr>
          <a:lstStyle/>
          <a:p>
            <a:r>
              <a:rPr lang="en-US" sz="4400" dirty="0" smtClean="0"/>
              <a:t>Student Rights:  </a:t>
            </a:r>
            <a:br>
              <a:rPr lang="en-US" sz="4400" dirty="0" smtClean="0"/>
            </a:br>
            <a:r>
              <a:rPr lang="en-US" sz="4400" dirty="0" smtClean="0"/>
              <a:t>The First Amendment and </a:t>
            </a:r>
            <a:br>
              <a:rPr lang="en-US" sz="4400" dirty="0" smtClean="0"/>
            </a:br>
            <a:r>
              <a:rPr lang="en-US" sz="4400" dirty="0" smtClean="0"/>
              <a:t>the Dress Code</a:t>
            </a:r>
            <a:endParaRPr lang="en-US" sz="4400" dirty="0"/>
          </a:p>
        </p:txBody>
      </p:sp>
      <p:sp>
        <p:nvSpPr>
          <p:cNvPr id="3" name="Subtitle 2"/>
          <p:cNvSpPr>
            <a:spLocks noGrp="1"/>
          </p:cNvSpPr>
          <p:nvPr>
            <p:ph type="subTitle" idx="1"/>
          </p:nvPr>
        </p:nvSpPr>
        <p:spPr>
          <a:xfrm>
            <a:off x="8610600" y="5120767"/>
            <a:ext cx="3200400" cy="1463040"/>
          </a:xfrm>
        </p:spPr>
        <p:txBody>
          <a:bodyPr/>
          <a:lstStyle/>
          <a:p>
            <a:r>
              <a:rPr lang="en-US" dirty="0" smtClean="0"/>
              <a:t>Taylor Johnson</a:t>
            </a:r>
            <a:endParaRPr lang="en-US" dirty="0"/>
          </a:p>
        </p:txBody>
      </p:sp>
      <p:pic>
        <p:nvPicPr>
          <p:cNvPr id="1026" name="Picture 2" descr="http://www.westernjournalism.com/wp-content/uploads/2012/03/first-amendment472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260" y="103880"/>
            <a:ext cx="5382340" cy="4353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631842"/>
            <a:ext cx="2601533" cy="938719"/>
          </a:xfrm>
          <a:prstGeom prst="rect">
            <a:avLst/>
          </a:prstGeom>
          <a:noFill/>
        </p:spPr>
        <p:txBody>
          <a:bodyPr wrap="square" rtlCol="0">
            <a:spAutoFit/>
          </a:bodyPr>
          <a:lstStyle/>
          <a:p>
            <a:r>
              <a:rPr lang="en-US" sz="1100" dirty="0" smtClean="0"/>
              <a:t>Photo Credit: [Bill of Rights] Western Journalism retrieved on </a:t>
            </a:r>
            <a:r>
              <a:rPr lang="en-US" sz="1100" dirty="0"/>
              <a:t>10/21/2014 from http://www.westernjournalism.com/wp-content/uploads/2012/03/first-amendment47258.jpg</a:t>
            </a:r>
          </a:p>
        </p:txBody>
      </p:sp>
    </p:spTree>
    <p:extLst>
      <p:ext uri="{BB962C8B-B14F-4D97-AF65-F5344CB8AC3E}">
        <p14:creationId xmlns:p14="http://schemas.microsoft.com/office/powerpoint/2010/main" val="70586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difference?</a:t>
            </a:r>
            <a:endParaRPr lang="en-US" dirty="0"/>
          </a:p>
        </p:txBody>
      </p:sp>
      <p:sp>
        <p:nvSpPr>
          <p:cNvPr id="3" name="Content Placeholder 2"/>
          <p:cNvSpPr>
            <a:spLocks noGrp="1"/>
          </p:cNvSpPr>
          <p:nvPr>
            <p:ph idx="1"/>
          </p:nvPr>
        </p:nvSpPr>
        <p:spPr>
          <a:xfrm>
            <a:off x="474810" y="1831326"/>
            <a:ext cx="5505461" cy="1522531"/>
          </a:xfrm>
        </p:spPr>
        <p:txBody>
          <a:bodyPr>
            <a:noAutofit/>
          </a:bodyPr>
          <a:lstStyle/>
          <a:p>
            <a:r>
              <a:rPr lang="en-US" sz="1600" dirty="0" smtClean="0"/>
              <a:t>School Uniforms are articles of clothing students</a:t>
            </a:r>
          </a:p>
          <a:p>
            <a:r>
              <a:rPr lang="en-US" sz="1600" dirty="0" smtClean="0"/>
              <a:t> are required to wear to school.</a:t>
            </a:r>
          </a:p>
          <a:p>
            <a:r>
              <a:rPr lang="en-US" sz="1600" dirty="0" smtClean="0"/>
              <a:t>Dress Codes are restrictions to what students are </a:t>
            </a:r>
          </a:p>
          <a:p>
            <a:r>
              <a:rPr lang="en-US" sz="1600" dirty="0" smtClean="0"/>
              <a:t>allowed to wear in school.</a:t>
            </a:r>
            <a:endParaRPr lang="en-US" sz="1600" dirty="0"/>
          </a:p>
        </p:txBody>
      </p:sp>
      <p:pic>
        <p:nvPicPr>
          <p:cNvPr id="5" name="Picture 4"/>
          <p:cNvPicPr>
            <a:picLocks noChangeAspect="1"/>
          </p:cNvPicPr>
          <p:nvPr/>
        </p:nvPicPr>
        <p:blipFill>
          <a:blip r:embed="rId2"/>
          <a:stretch>
            <a:fillRect/>
          </a:stretch>
        </p:blipFill>
        <p:spPr>
          <a:xfrm>
            <a:off x="218537" y="3451538"/>
            <a:ext cx="4777081" cy="3160223"/>
          </a:xfrm>
          <a:prstGeom prst="rect">
            <a:avLst/>
          </a:prstGeom>
        </p:spPr>
      </p:pic>
      <p:sp>
        <p:nvSpPr>
          <p:cNvPr id="6" name="TextBox 5"/>
          <p:cNvSpPr txBox="1"/>
          <p:nvPr/>
        </p:nvSpPr>
        <p:spPr>
          <a:xfrm>
            <a:off x="5130082" y="5072896"/>
            <a:ext cx="2279559" cy="1938992"/>
          </a:xfrm>
          <a:prstGeom prst="rect">
            <a:avLst/>
          </a:prstGeom>
          <a:noFill/>
        </p:spPr>
        <p:txBody>
          <a:bodyPr wrap="square" rtlCol="0">
            <a:spAutoFit/>
          </a:bodyPr>
          <a:lstStyle/>
          <a:p>
            <a:r>
              <a:rPr lang="en-US" sz="1000" dirty="0" smtClean="0"/>
              <a:t>Photo Credits: [School Uniforms] Wix.com </a:t>
            </a:r>
            <a:r>
              <a:rPr lang="en-US" sz="1000" dirty="0" err="1" smtClean="0"/>
              <a:t>retrived</a:t>
            </a:r>
            <a:r>
              <a:rPr lang="en-US" sz="1000" dirty="0"/>
              <a:t> on 10/10/2014 from </a:t>
            </a:r>
            <a:r>
              <a:rPr lang="en-US" sz="1000" dirty="0">
                <a:hlinkClick r:id="rId3"/>
              </a:rPr>
              <a:t>http://www.wix.com/blog/2013/09/school-uniform-through-time-and-space</a:t>
            </a:r>
            <a:r>
              <a:rPr lang="en-US" sz="1000" dirty="0" smtClean="0">
                <a:hlinkClick r:id="rId3"/>
              </a:rPr>
              <a:t>/</a:t>
            </a:r>
            <a:endParaRPr lang="en-US" sz="1000" dirty="0" smtClean="0"/>
          </a:p>
          <a:p>
            <a:endParaRPr lang="en-US" sz="1000" dirty="0" smtClean="0"/>
          </a:p>
          <a:p>
            <a:r>
              <a:rPr lang="en-US" sz="1000" dirty="0" smtClean="0"/>
              <a:t>[Dress Codes] Granths.org retrieved on 10/10/2014 </a:t>
            </a:r>
            <a:r>
              <a:rPr lang="en-US" sz="1000" dirty="0"/>
              <a:t>from </a:t>
            </a:r>
            <a:r>
              <a:rPr lang="en-US" sz="1000" dirty="0">
                <a:hlinkClick r:id="rId4"/>
              </a:rPr>
              <a:t>http://</a:t>
            </a:r>
            <a:r>
              <a:rPr lang="en-US" sz="1000" dirty="0" smtClean="0">
                <a:hlinkClick r:id="rId4"/>
              </a:rPr>
              <a:t>granths.org/modules/groups/homepagefiles/cms/997756/Image/Images/Dress_code.jpg</a:t>
            </a:r>
            <a:endParaRPr lang="en-US" sz="1000" dirty="0" smtClean="0"/>
          </a:p>
          <a:p>
            <a:endParaRPr lang="en-US" sz="1000" dirty="0"/>
          </a:p>
          <a:p>
            <a:endParaRPr lang="en-US" sz="1000" dirty="0"/>
          </a:p>
        </p:txBody>
      </p:sp>
      <p:pic>
        <p:nvPicPr>
          <p:cNvPr id="7" name="Picture 6"/>
          <p:cNvPicPr>
            <a:picLocks noChangeAspect="1"/>
          </p:cNvPicPr>
          <p:nvPr/>
        </p:nvPicPr>
        <p:blipFill>
          <a:blip r:embed="rId5"/>
          <a:stretch>
            <a:fillRect/>
          </a:stretch>
        </p:blipFill>
        <p:spPr>
          <a:xfrm>
            <a:off x="7544106" y="1413454"/>
            <a:ext cx="4457186" cy="5259479"/>
          </a:xfrm>
          <a:prstGeom prst="rect">
            <a:avLst/>
          </a:prstGeom>
        </p:spPr>
      </p:pic>
    </p:spTree>
    <p:extLst>
      <p:ext uri="{BB962C8B-B14F-4D97-AF65-F5344CB8AC3E}">
        <p14:creationId xmlns:p14="http://schemas.microsoft.com/office/powerpoint/2010/main" val="1716732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Tinker v. Des Moines Independent Community School District (1969)</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In this case, students sued the school for suspending them because they chose to wear black armbands to show their disapproval of the Vietnam War.</a:t>
            </a:r>
          </a:p>
          <a:p>
            <a:r>
              <a:rPr lang="en-US" dirty="0" smtClean="0"/>
              <a:t>It was decided, Public Schools cannot “</a:t>
            </a:r>
            <a:r>
              <a:rPr lang="en-US" u="sng" dirty="0" smtClean="0">
                <a:uFill>
                  <a:solidFill>
                    <a:srgbClr val="C00000"/>
                  </a:solidFill>
                </a:uFill>
              </a:rPr>
              <a:t>censor student expression </a:t>
            </a:r>
            <a:r>
              <a:rPr lang="en-US" dirty="0" smtClean="0"/>
              <a:t>– the wearing of black armbands, in that case – unless they </a:t>
            </a:r>
            <a:r>
              <a:rPr lang="en-US" u="sng" dirty="0" smtClean="0">
                <a:uFill>
                  <a:solidFill>
                    <a:srgbClr val="7030A0"/>
                  </a:solidFill>
                </a:uFill>
              </a:rPr>
              <a:t>could reasonably forecast that the student expression would cause substantial disruption or material interference with school activities or would invade the rights of others</a:t>
            </a:r>
            <a:r>
              <a:rPr lang="en-US" dirty="0" smtClean="0"/>
              <a:t>” (</a:t>
            </a:r>
            <a:r>
              <a:rPr lang="en-US" dirty="0" smtClean="0"/>
              <a:t>Hudson, 2012)</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Both Proponents and Opponents to Dress Codes and Uniforms base their arguments on this case.</a:t>
            </a:r>
          </a:p>
          <a:p>
            <a:endParaRPr lang="en-US" dirty="0"/>
          </a:p>
          <a:p>
            <a:r>
              <a:rPr lang="en-US" u="sng" dirty="0" smtClean="0">
                <a:uFill>
                  <a:solidFill>
                    <a:srgbClr val="7030A0"/>
                  </a:solidFill>
                </a:uFill>
              </a:rPr>
              <a:t>Proponents</a:t>
            </a:r>
            <a:r>
              <a:rPr lang="en-US" dirty="0" smtClean="0"/>
              <a:t> argue that dress codes and uniforms are a prevention of disruption in school, interference in learning and infringing on the rights of other students.</a:t>
            </a:r>
          </a:p>
          <a:p>
            <a:r>
              <a:rPr lang="en-US" u="sng" dirty="0" smtClean="0">
                <a:uFill>
                  <a:solidFill>
                    <a:srgbClr val="C00000"/>
                  </a:solidFill>
                </a:uFill>
              </a:rPr>
              <a:t>Opponents</a:t>
            </a:r>
            <a:r>
              <a:rPr lang="en-US" dirty="0" smtClean="0"/>
              <a:t> argue that dress codes and uniforms violate students freedom of expression and individuality.</a:t>
            </a:r>
            <a:endParaRPr lang="en-US" dirty="0"/>
          </a:p>
        </p:txBody>
      </p:sp>
    </p:spTree>
    <p:extLst>
      <p:ext uri="{BB962C8B-B14F-4D97-AF65-F5344CB8AC3E}">
        <p14:creationId xmlns:p14="http://schemas.microsoft.com/office/powerpoint/2010/main" val="3520956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a:t>
            </a:r>
            <a:endParaRPr lang="en-US" dirty="0"/>
          </a:p>
        </p:txBody>
      </p:sp>
      <p:sp>
        <p:nvSpPr>
          <p:cNvPr id="3" name="Content Placeholder 2"/>
          <p:cNvSpPr>
            <a:spLocks noGrp="1"/>
          </p:cNvSpPr>
          <p:nvPr>
            <p:ph idx="1"/>
          </p:nvPr>
        </p:nvSpPr>
        <p:spPr>
          <a:xfrm>
            <a:off x="1041707" y="1865891"/>
            <a:ext cx="9720073" cy="2448437"/>
          </a:xfrm>
        </p:spPr>
        <p:txBody>
          <a:bodyPr>
            <a:normAutofit/>
          </a:bodyPr>
          <a:lstStyle/>
          <a:p>
            <a:r>
              <a:rPr lang="en-US" sz="2000" dirty="0" smtClean="0"/>
              <a:t>Although not all courts or states handle dress codes and uniforms the same there are some generally accepted rules.</a:t>
            </a:r>
          </a:p>
          <a:p>
            <a:r>
              <a:rPr lang="en-US" sz="2000" dirty="0" smtClean="0"/>
              <a:t>First, “within </a:t>
            </a:r>
            <a:r>
              <a:rPr lang="en-US" sz="2000" dirty="0"/>
              <a:t>certain parameters, school officials can legally regulate students’ personal </a:t>
            </a:r>
            <a:r>
              <a:rPr lang="en-US" sz="2000" dirty="0" smtClean="0"/>
              <a:t>appearance” but only “if </a:t>
            </a:r>
            <a:r>
              <a:rPr lang="en-US" sz="2000" dirty="0"/>
              <a:t>it is vulgar, indecent, obscene, insulting or if it carries a message that encourages inappropriate </a:t>
            </a:r>
            <a:r>
              <a:rPr lang="en-US" sz="2000" dirty="0" smtClean="0"/>
              <a:t>behavior” (“Schools</a:t>
            </a:r>
            <a:r>
              <a:rPr lang="en-US" sz="2000" dirty="0" smtClean="0"/>
              <a:t>…”, 2014)</a:t>
            </a:r>
            <a:endParaRPr lang="en-US" sz="2000" dirty="0" smtClean="0"/>
          </a:p>
          <a:p>
            <a:r>
              <a:rPr lang="en-US" sz="2000" dirty="0" smtClean="0"/>
              <a:t>Also, many schools may require TEACHERS to wear a uniform or adhere to a strict dress code.  This, too, has caused many problems and has both Proponents and Opponents.  </a:t>
            </a:r>
            <a:endParaRPr lang="en-US" sz="2000" dirty="0"/>
          </a:p>
        </p:txBody>
      </p:sp>
      <p:sp>
        <p:nvSpPr>
          <p:cNvPr id="5" name="TextBox 4"/>
          <p:cNvSpPr txBox="1"/>
          <p:nvPr/>
        </p:nvSpPr>
        <p:spPr>
          <a:xfrm>
            <a:off x="5901744" y="4533269"/>
            <a:ext cx="4842456" cy="1677382"/>
          </a:xfrm>
          <a:prstGeom prst="rect">
            <a:avLst/>
          </a:prstGeom>
          <a:noFill/>
        </p:spPr>
        <p:txBody>
          <a:bodyPr wrap="square" rtlCol="0">
            <a:spAutoFit/>
          </a:bodyPr>
          <a:lstStyle/>
          <a:p>
            <a:r>
              <a:rPr lang="en-US" sz="1700" u="sng" dirty="0" smtClean="0">
                <a:uFill>
                  <a:solidFill>
                    <a:srgbClr val="C00000"/>
                  </a:solidFill>
                </a:uFill>
              </a:rPr>
              <a:t>Opponents</a:t>
            </a:r>
            <a:r>
              <a:rPr lang="en-US" sz="1700" dirty="0" smtClean="0"/>
              <a:t> argue that dress codes and school uniforms:</a:t>
            </a:r>
          </a:p>
          <a:p>
            <a:pPr marL="285750" indent="-285750">
              <a:buFont typeface="Arial" panose="020B0604020202020204" pitchFamily="34" charset="0"/>
              <a:buChar char="•"/>
            </a:pPr>
            <a:r>
              <a:rPr lang="en-US" sz="1700" dirty="0" smtClean="0"/>
              <a:t>Treat teachers like students</a:t>
            </a:r>
          </a:p>
          <a:p>
            <a:pPr marL="285750" indent="-285750">
              <a:buFont typeface="Arial" panose="020B0604020202020204" pitchFamily="34" charset="0"/>
              <a:buChar char="•"/>
            </a:pPr>
            <a:r>
              <a:rPr lang="en-US" sz="1700" dirty="0" smtClean="0"/>
              <a:t>“violate” freedom of expression in the First Amendment (“Schools</a:t>
            </a:r>
            <a:r>
              <a:rPr lang="en-US" sz="1700" dirty="0" smtClean="0"/>
              <a:t>…”, 2014)</a:t>
            </a:r>
            <a:endParaRPr lang="en-US" sz="1700" dirty="0" smtClean="0"/>
          </a:p>
          <a:p>
            <a:pPr marL="285750" indent="-285750">
              <a:buFont typeface="Arial" panose="020B0604020202020204" pitchFamily="34" charset="0"/>
              <a:buChar char="•"/>
            </a:pPr>
            <a:endParaRPr lang="en-US" dirty="0"/>
          </a:p>
        </p:txBody>
      </p:sp>
      <p:sp>
        <p:nvSpPr>
          <p:cNvPr id="6" name="TextBox 5"/>
          <p:cNvSpPr txBox="1"/>
          <p:nvPr/>
        </p:nvSpPr>
        <p:spPr>
          <a:xfrm>
            <a:off x="1024128" y="4314328"/>
            <a:ext cx="4737944" cy="2446824"/>
          </a:xfrm>
          <a:prstGeom prst="rect">
            <a:avLst/>
          </a:prstGeom>
          <a:noFill/>
        </p:spPr>
        <p:txBody>
          <a:bodyPr wrap="square" rtlCol="0">
            <a:spAutoFit/>
          </a:bodyPr>
          <a:lstStyle/>
          <a:p>
            <a:r>
              <a:rPr lang="en-US" sz="1700" u="sng" dirty="0" smtClean="0">
                <a:uFill>
                  <a:solidFill>
                    <a:srgbClr val="7030A0"/>
                  </a:solidFill>
                </a:uFill>
              </a:rPr>
              <a:t>Proponents</a:t>
            </a:r>
            <a:r>
              <a:rPr lang="en-US" sz="1700" dirty="0" smtClean="0"/>
              <a:t> argue that dress codes and school uniforms:</a:t>
            </a:r>
          </a:p>
          <a:p>
            <a:pPr marL="285750" indent="-285750">
              <a:buFont typeface="Arial" panose="020B0604020202020204" pitchFamily="34" charset="0"/>
              <a:buChar char="•"/>
            </a:pPr>
            <a:r>
              <a:rPr lang="en-US" sz="1700" dirty="0" smtClean="0"/>
              <a:t>Allow teachers to be “role models for their students” and “set a positive example through their attire” (“Schools</a:t>
            </a:r>
            <a:r>
              <a:rPr lang="en-US" sz="1700" dirty="0" smtClean="0"/>
              <a:t>…”, 2014)</a:t>
            </a:r>
            <a:endParaRPr lang="en-US" sz="1700" dirty="0" smtClean="0"/>
          </a:p>
          <a:p>
            <a:pPr marL="285750" indent="-285750">
              <a:buFont typeface="Arial" panose="020B0604020202020204" pitchFamily="34" charset="0"/>
              <a:buChar char="•"/>
            </a:pPr>
            <a:r>
              <a:rPr lang="en-US" sz="1700" dirty="0" smtClean="0"/>
              <a:t>Increases “employee morale” (“Schools</a:t>
            </a:r>
            <a:r>
              <a:rPr lang="en-US" sz="1700" dirty="0" smtClean="0"/>
              <a:t>…”, 2014)</a:t>
            </a:r>
            <a:endParaRPr lang="en-US" sz="1700" dirty="0" smtClean="0"/>
          </a:p>
          <a:p>
            <a:pPr marL="285750" indent="-285750">
              <a:buFont typeface="Arial" panose="020B0604020202020204" pitchFamily="34" charset="0"/>
              <a:buChar char="•"/>
            </a:pPr>
            <a:r>
              <a:rPr lang="en-US" sz="1700" dirty="0" smtClean="0"/>
              <a:t>Increases the students “respect for the profession” (“Schools</a:t>
            </a:r>
            <a:r>
              <a:rPr lang="en-US" sz="1700" dirty="0" smtClean="0"/>
              <a:t>…”, 2014)</a:t>
            </a:r>
            <a:endParaRPr lang="en-US" sz="1700" dirty="0"/>
          </a:p>
        </p:txBody>
      </p:sp>
    </p:spTree>
    <p:extLst>
      <p:ext uri="{BB962C8B-B14F-4D97-AF65-F5344CB8AC3E}">
        <p14:creationId xmlns:p14="http://schemas.microsoft.com/office/powerpoint/2010/main" val="2633949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Events</a:t>
            </a:r>
            <a:endParaRPr lang="en-US" dirty="0"/>
          </a:p>
        </p:txBody>
      </p:sp>
      <p:sp>
        <p:nvSpPr>
          <p:cNvPr id="4" name="Text Placeholder 3"/>
          <p:cNvSpPr>
            <a:spLocks noGrp="1"/>
          </p:cNvSpPr>
          <p:nvPr>
            <p:ph type="body" idx="1"/>
          </p:nvPr>
        </p:nvSpPr>
        <p:spPr/>
        <p:txBody>
          <a:bodyPr/>
          <a:lstStyle/>
          <a:p>
            <a:r>
              <a:rPr lang="en-US" dirty="0" smtClean="0"/>
              <a:t>Leggings</a:t>
            </a:r>
            <a:endParaRPr lang="en-US" dirty="0"/>
          </a:p>
        </p:txBody>
      </p:sp>
      <p:sp>
        <p:nvSpPr>
          <p:cNvPr id="3" name="Content Placeholder 2"/>
          <p:cNvSpPr>
            <a:spLocks noGrp="1"/>
          </p:cNvSpPr>
          <p:nvPr>
            <p:ph sz="half" idx="2"/>
          </p:nvPr>
        </p:nvSpPr>
        <p:spPr/>
        <p:txBody>
          <a:bodyPr>
            <a:normAutofit fontScale="85000" lnSpcReduction="20000"/>
          </a:bodyPr>
          <a:lstStyle/>
          <a:p>
            <a:pPr marL="0" indent="0">
              <a:buNone/>
            </a:pPr>
            <a:r>
              <a:rPr lang="en-US" sz="1800" dirty="0" smtClean="0"/>
              <a:t>Leggings have become a very popular fashion trend in recent years.  Many schools have found leggings to be inappropriate for school and have included them in the Dress Code, claiming female students must wear shorts, skirts or a t-shirt that comes to their fingertips if they want to wear leggings.</a:t>
            </a:r>
          </a:p>
          <a:p>
            <a:pPr marL="0" indent="0">
              <a:buNone/>
            </a:pPr>
            <a:r>
              <a:rPr lang="en-US" sz="1800" dirty="0" smtClean="0"/>
              <a:t>Many schools claim that it is merely inappropriate dress for girls as they get older. Yet the enforcement of the Dress Code doesn’t seem to apply to all girls equally (The Associated </a:t>
            </a:r>
            <a:r>
              <a:rPr lang="en-US" sz="1800" dirty="0" smtClean="0"/>
              <a:t>Press, 2014).</a:t>
            </a:r>
            <a:endParaRPr lang="en-US" sz="1800" dirty="0" smtClean="0"/>
          </a:p>
          <a:p>
            <a:pPr marL="0" indent="0">
              <a:buNone/>
            </a:pPr>
            <a:r>
              <a:rPr lang="en-US" sz="1800" dirty="0" smtClean="0"/>
              <a:t>Other school’s claim that leggings are “distracting to boys” (</a:t>
            </a:r>
            <a:r>
              <a:rPr lang="en-US" sz="1800" dirty="0" err="1" smtClean="0"/>
              <a:t>Bellaware</a:t>
            </a:r>
            <a:r>
              <a:rPr lang="en-US" sz="1800" dirty="0" smtClean="0"/>
              <a:t>, 2014).  </a:t>
            </a:r>
            <a:r>
              <a:rPr lang="en-US" sz="1800" dirty="0" smtClean="0"/>
              <a:t>Many students and parents find that this “unfairly punishes girls” and “contribute[s] to rape culture” (</a:t>
            </a:r>
            <a:r>
              <a:rPr lang="en-US" sz="1800" dirty="0" err="1" smtClean="0"/>
              <a:t>Bellaware</a:t>
            </a:r>
            <a:r>
              <a:rPr lang="en-US" sz="1800" dirty="0" smtClean="0"/>
              <a:t>, 2014).</a:t>
            </a:r>
            <a:endParaRPr lang="en-US" sz="1800" dirty="0" smtClean="0"/>
          </a:p>
          <a:p>
            <a:pPr marL="0" indent="0">
              <a:buNone/>
            </a:pPr>
            <a:r>
              <a:rPr lang="en-US" dirty="0" smtClean="0"/>
              <a:t>What do you think?</a:t>
            </a:r>
            <a:endParaRPr lang="en-US" sz="2400" dirty="0"/>
          </a:p>
        </p:txBody>
      </p:sp>
      <p:sp>
        <p:nvSpPr>
          <p:cNvPr id="5" name="Text Placeholder 4"/>
          <p:cNvSpPr>
            <a:spLocks noGrp="1"/>
          </p:cNvSpPr>
          <p:nvPr>
            <p:ph type="body" sz="quarter" idx="3"/>
          </p:nvPr>
        </p:nvSpPr>
        <p:spPr/>
        <p:txBody>
          <a:bodyPr/>
          <a:lstStyle/>
          <a:p>
            <a:r>
              <a:rPr lang="en-US" dirty="0" smtClean="0"/>
              <a:t>School Shootings</a:t>
            </a:r>
            <a:endParaRPr lang="en-US" dirty="0"/>
          </a:p>
        </p:txBody>
      </p:sp>
      <p:sp>
        <p:nvSpPr>
          <p:cNvPr id="6" name="Content Placeholder 5"/>
          <p:cNvSpPr>
            <a:spLocks noGrp="1"/>
          </p:cNvSpPr>
          <p:nvPr>
            <p:ph sz="quarter" idx="4"/>
          </p:nvPr>
        </p:nvSpPr>
        <p:spPr/>
        <p:txBody>
          <a:bodyPr>
            <a:normAutofit fontScale="92500" lnSpcReduction="10000"/>
          </a:bodyPr>
          <a:lstStyle/>
          <a:p>
            <a:r>
              <a:rPr lang="en-US" sz="1900" dirty="0" smtClean="0"/>
              <a:t>Due to “recent episodes of violence”, such as the school shootings at Sandy Hook Elementary, has “lead to an increasing interest in bringing uniforms and more stringent dress codes” into practice in public schools (“Schools</a:t>
            </a:r>
            <a:r>
              <a:rPr lang="en-US" sz="1900" dirty="0" smtClean="0"/>
              <a:t>…”, 2014)</a:t>
            </a:r>
            <a:endParaRPr lang="en-US" sz="1900" dirty="0" smtClean="0"/>
          </a:p>
          <a:p>
            <a:pPr>
              <a:buFont typeface="Wingdings" panose="05000000000000000000" pitchFamily="2" charset="2"/>
              <a:buChar char="§"/>
            </a:pPr>
            <a:r>
              <a:rPr lang="en-US" sz="1800" dirty="0" smtClean="0"/>
              <a:t>Easier to identify trespassers who do not belong in the school</a:t>
            </a:r>
          </a:p>
          <a:p>
            <a:pPr>
              <a:buFont typeface="Wingdings" panose="05000000000000000000" pitchFamily="2" charset="2"/>
              <a:buChar char="§"/>
            </a:pPr>
            <a:r>
              <a:rPr lang="en-US" sz="1800" dirty="0" smtClean="0"/>
              <a:t>Limit the promotion of guns and arms</a:t>
            </a:r>
          </a:p>
          <a:p>
            <a:pPr>
              <a:buFont typeface="Wingdings" panose="05000000000000000000" pitchFamily="2" charset="2"/>
              <a:buChar char="§"/>
            </a:pPr>
            <a:r>
              <a:rPr lang="en-US" sz="1800" dirty="0" smtClean="0"/>
              <a:t>Certain codes make it easier to spot possible firearms on students (such as tucking in shirts)</a:t>
            </a:r>
          </a:p>
          <a:p>
            <a:pPr marL="0" indent="0">
              <a:buNone/>
            </a:pPr>
            <a:r>
              <a:rPr lang="en-US" sz="2400" dirty="0" smtClean="0"/>
              <a:t>What do you think?</a:t>
            </a:r>
            <a:endParaRPr lang="en-US" sz="2600" dirty="0"/>
          </a:p>
        </p:txBody>
      </p:sp>
    </p:spTree>
    <p:extLst>
      <p:ext uri="{BB962C8B-B14F-4D97-AF65-F5344CB8AC3E}">
        <p14:creationId xmlns:p14="http://schemas.microsoft.com/office/powerpoint/2010/main" val="31981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Bellware</a:t>
            </a:r>
            <a:r>
              <a:rPr lang="en-US" dirty="0" smtClean="0"/>
              <a:t>, K. (2014, March 19).  Parents </a:t>
            </a:r>
            <a:r>
              <a:rPr lang="en-US" dirty="0"/>
              <a:t>Say School's Leggings 'Ban' Is Unfair To Girls, 'Contributes To Rape </a:t>
            </a:r>
            <a:r>
              <a:rPr lang="en-US" dirty="0" smtClean="0"/>
              <a:t>Culture‘.</a:t>
            </a:r>
            <a:r>
              <a:rPr lang="en-US" dirty="0"/>
              <a:t> </a:t>
            </a:r>
            <a:r>
              <a:rPr lang="en-US" i="1" dirty="0"/>
              <a:t>The Huffington </a:t>
            </a:r>
            <a:r>
              <a:rPr lang="en-US" i="1" dirty="0"/>
              <a:t>Post</a:t>
            </a:r>
            <a:r>
              <a:rPr lang="en-US" i="1" dirty="0" smtClean="0"/>
              <a:t>. Retrieved from </a:t>
            </a:r>
            <a:r>
              <a:rPr lang="en-US" i="1" dirty="0"/>
              <a:t>http://www.huffingtonpost.com/2014/03/19/school-bans-leggings_n_4993941.html</a:t>
            </a:r>
            <a:endParaRPr lang="en-US" dirty="0"/>
          </a:p>
          <a:p>
            <a:r>
              <a:rPr lang="en-US" dirty="0" smtClean="0"/>
              <a:t>(2014).  </a:t>
            </a:r>
            <a:r>
              <a:rPr lang="en-US" dirty="0" smtClean="0"/>
              <a:t>Does </a:t>
            </a:r>
            <a:r>
              <a:rPr lang="en-US" dirty="0"/>
              <a:t>the First Amendment Apply to Public Schools</a:t>
            </a:r>
            <a:r>
              <a:rPr lang="en-US" dirty="0" smtClean="0"/>
              <a:t>?</a:t>
            </a:r>
            <a:r>
              <a:rPr lang="en-US" dirty="0"/>
              <a:t> </a:t>
            </a:r>
            <a:r>
              <a:rPr lang="en-US" i="1" dirty="0"/>
              <a:t>First Amendment </a:t>
            </a:r>
            <a:r>
              <a:rPr lang="en-US" i="1" dirty="0" smtClean="0"/>
              <a:t>Center</a:t>
            </a:r>
            <a:r>
              <a:rPr lang="en-US" dirty="0" smtClean="0"/>
              <a:t>.  </a:t>
            </a:r>
            <a:r>
              <a:rPr lang="en-US" dirty="0"/>
              <a:t>Retrieved from http://</a:t>
            </a:r>
            <a:r>
              <a:rPr lang="en-US" dirty="0" smtClean="0"/>
              <a:t>www.firstamendmentschools.org/freedoms/faq.aspx?id=12807.</a:t>
            </a:r>
            <a:endParaRPr lang="en-US" dirty="0"/>
          </a:p>
          <a:p>
            <a:r>
              <a:rPr lang="en-US" dirty="0"/>
              <a:t>Legal Information </a:t>
            </a:r>
            <a:r>
              <a:rPr lang="en-US" dirty="0" smtClean="0"/>
              <a:t>Institute (2014) .</a:t>
            </a:r>
            <a:r>
              <a:rPr lang="en-US" dirty="0" smtClean="0"/>
              <a:t> First </a:t>
            </a:r>
            <a:r>
              <a:rPr lang="en-US" dirty="0"/>
              <a:t>Amendment</a:t>
            </a:r>
            <a:r>
              <a:rPr lang="en-US" dirty="0" smtClean="0"/>
              <a:t>.</a:t>
            </a:r>
            <a:r>
              <a:rPr lang="en-US" dirty="0"/>
              <a:t> </a:t>
            </a:r>
            <a:r>
              <a:rPr lang="en-US" i="1" dirty="0" smtClean="0"/>
              <a:t>Cornell University.  </a:t>
            </a:r>
            <a:r>
              <a:rPr lang="en-US" dirty="0"/>
              <a:t>Retrieved </a:t>
            </a:r>
            <a:r>
              <a:rPr lang="en-US" dirty="0" smtClean="0"/>
              <a:t>from http://www.law.cornell.edu/wex/first_amendment.  </a:t>
            </a:r>
            <a:endParaRPr lang="en-US" dirty="0" smtClean="0"/>
          </a:p>
          <a:p>
            <a:r>
              <a:rPr lang="en-US" dirty="0" smtClean="0"/>
              <a:t>Hudson</a:t>
            </a:r>
            <a:r>
              <a:rPr lang="en-US" dirty="0"/>
              <a:t>, David L., </a:t>
            </a:r>
            <a:r>
              <a:rPr lang="en-US" dirty="0" smtClean="0"/>
              <a:t>Jr. (2012). Clothing</a:t>
            </a:r>
            <a:r>
              <a:rPr lang="en-US" dirty="0"/>
              <a:t>, Dress Codes &amp; Uniforms</a:t>
            </a:r>
            <a:r>
              <a:rPr lang="en-US" dirty="0" smtClean="0"/>
              <a:t>.</a:t>
            </a:r>
            <a:r>
              <a:rPr lang="en-US" dirty="0"/>
              <a:t> </a:t>
            </a:r>
            <a:r>
              <a:rPr lang="en-US" i="1" dirty="0"/>
              <a:t>First Amendment Center</a:t>
            </a:r>
            <a:r>
              <a:rPr lang="en-US" dirty="0"/>
              <a:t>. http://www.firstamendmentcenter.org/clothing-dress-codes-uniforms</a:t>
            </a:r>
            <a:endParaRPr lang="en-US" dirty="0" smtClean="0"/>
          </a:p>
          <a:p>
            <a:r>
              <a:rPr lang="en-US" dirty="0" smtClean="0"/>
              <a:t>(2014).  </a:t>
            </a:r>
            <a:r>
              <a:rPr lang="en-US" dirty="0" smtClean="0"/>
              <a:t>Notable </a:t>
            </a:r>
            <a:r>
              <a:rPr lang="en-US" dirty="0"/>
              <a:t>First Amendment Court Cases</a:t>
            </a:r>
            <a:r>
              <a:rPr lang="en-US" dirty="0" smtClean="0"/>
              <a:t>.</a:t>
            </a:r>
            <a:r>
              <a:rPr lang="en-US" dirty="0"/>
              <a:t> </a:t>
            </a:r>
            <a:r>
              <a:rPr lang="en-US" i="1" dirty="0"/>
              <a:t>American Library Association</a:t>
            </a:r>
            <a:r>
              <a:rPr lang="en-US" dirty="0"/>
              <a:t>. </a:t>
            </a:r>
            <a:r>
              <a:rPr lang="en-US" dirty="0" smtClean="0"/>
              <a:t>Retrieved from </a:t>
            </a:r>
            <a:r>
              <a:rPr lang="en-US" dirty="0" smtClean="0"/>
              <a:t>http</a:t>
            </a:r>
            <a:r>
              <a:rPr lang="en-US" dirty="0"/>
              <a:t>://</a:t>
            </a:r>
            <a:r>
              <a:rPr lang="en-US" dirty="0" smtClean="0"/>
              <a:t>www.ala.org/advocacy/intfreedom/censorshipfirstamendmentissues/courtcases</a:t>
            </a:r>
            <a:endParaRPr lang="en-US" dirty="0"/>
          </a:p>
          <a:p>
            <a:r>
              <a:rPr lang="en-US" dirty="0" smtClean="0"/>
              <a:t>(2014).  </a:t>
            </a:r>
            <a:r>
              <a:rPr lang="en-US" dirty="0" smtClean="0"/>
              <a:t>School </a:t>
            </a:r>
            <a:r>
              <a:rPr lang="en-US" dirty="0"/>
              <a:t>Safety: Uniforms/Dress </a:t>
            </a:r>
            <a:r>
              <a:rPr lang="en-US" dirty="0" smtClean="0"/>
              <a:t>Codes. </a:t>
            </a:r>
            <a:r>
              <a:rPr lang="en-US" i="1" dirty="0" smtClean="0"/>
              <a:t>Education Commission of the States.  </a:t>
            </a:r>
            <a:r>
              <a:rPr lang="en-US" i="1" dirty="0"/>
              <a:t>Retrieved from http://www.ecs.org/html/IssueSection.asp?issueid=101&amp;subissueid=331&amp;s=Overview</a:t>
            </a:r>
          </a:p>
          <a:p>
            <a:r>
              <a:rPr lang="en-US" dirty="0" smtClean="0"/>
              <a:t>The </a:t>
            </a:r>
            <a:r>
              <a:rPr lang="en-US" dirty="0"/>
              <a:t>Associated Press. </a:t>
            </a:r>
            <a:r>
              <a:rPr lang="en-US" dirty="0" smtClean="0"/>
              <a:t> (2014).  Leggings </a:t>
            </a:r>
            <a:r>
              <a:rPr lang="en-US" dirty="0"/>
              <a:t>in the Classroom Banned by Illinois School Dress </a:t>
            </a:r>
            <a:r>
              <a:rPr lang="en-US" dirty="0" smtClean="0"/>
              <a:t>Code. </a:t>
            </a:r>
            <a:r>
              <a:rPr lang="en-US" i="1" dirty="0" smtClean="0"/>
              <a:t>WJLA</a:t>
            </a:r>
            <a:r>
              <a:rPr lang="en-US" i="1" dirty="0"/>
              <a:t>. </a:t>
            </a:r>
            <a:r>
              <a:rPr lang="en-US" i="1" dirty="0" smtClean="0"/>
              <a:t>ABC7.  </a:t>
            </a:r>
            <a:r>
              <a:rPr lang="en-US" i="1" dirty="0"/>
              <a:t>Retrieved from http://www.wjla.com/articles/2014/04/leggings-in-the-classroom-banned-by-illinois-school-dress-code-102192.html</a:t>
            </a:r>
            <a:endParaRPr lang="en-US" dirty="0"/>
          </a:p>
        </p:txBody>
      </p:sp>
    </p:spTree>
    <p:extLst>
      <p:ext uri="{BB962C8B-B14F-4D97-AF65-F5344CB8AC3E}">
        <p14:creationId xmlns:p14="http://schemas.microsoft.com/office/powerpoint/2010/main" val="443308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Amendment </a:t>
            </a:r>
            <a:endParaRPr lang="en-US" dirty="0"/>
          </a:p>
        </p:txBody>
      </p:sp>
      <p:sp>
        <p:nvSpPr>
          <p:cNvPr id="3" name="Content Placeholder 2"/>
          <p:cNvSpPr>
            <a:spLocks noGrp="1"/>
          </p:cNvSpPr>
          <p:nvPr>
            <p:ph sz="half" idx="1"/>
          </p:nvPr>
        </p:nvSpPr>
        <p:spPr>
          <a:xfrm>
            <a:off x="689278" y="1854557"/>
            <a:ext cx="5089729" cy="4713667"/>
          </a:xfrm>
        </p:spPr>
        <p:txBody>
          <a:bodyPr>
            <a:noAutofit/>
          </a:bodyPr>
          <a:lstStyle/>
          <a:p>
            <a:r>
              <a:rPr lang="en-US" sz="2400" dirty="0" smtClean="0"/>
              <a:t>The First Amendment is a part of the Bill of Rights, the first ten amendments added to the Constitution of the United States of America.</a:t>
            </a:r>
          </a:p>
          <a:p>
            <a:endParaRPr lang="en-US" sz="2400" dirty="0"/>
          </a:p>
          <a:p>
            <a:endParaRPr lang="en-US" sz="2400" dirty="0" smtClean="0"/>
          </a:p>
          <a:p>
            <a:r>
              <a:rPr lang="en-US" sz="2400" dirty="0" smtClean="0"/>
              <a:t>It “guarantees” the freedom of “religion, expression, assembly, and the right to petition” (First </a:t>
            </a:r>
            <a:r>
              <a:rPr lang="en-US" sz="2400" dirty="0" smtClean="0"/>
              <a:t>…, 2014).</a:t>
            </a:r>
            <a:endParaRPr lang="en-US" sz="2400" dirty="0" smtClean="0"/>
          </a:p>
          <a:p>
            <a:pPr lvl="1"/>
            <a:endParaRPr lang="en-US" sz="600" dirty="0" smtClean="0"/>
          </a:p>
          <a:p>
            <a:pPr marL="128016" lvl="1" indent="0">
              <a:buNone/>
            </a:pPr>
            <a:endParaRPr lang="en-US" sz="600" dirty="0" smtClean="0"/>
          </a:p>
          <a:p>
            <a:endParaRPr lang="en-US" sz="800" dirty="0" smtClean="0"/>
          </a:p>
          <a:p>
            <a:endParaRPr lang="en-US" sz="800" dirty="0"/>
          </a:p>
        </p:txBody>
      </p:sp>
      <p:sp>
        <p:nvSpPr>
          <p:cNvPr id="4" name="Content Placeholder 3"/>
          <p:cNvSpPr>
            <a:spLocks noGrp="1"/>
          </p:cNvSpPr>
          <p:nvPr>
            <p:ph sz="half" idx="2"/>
          </p:nvPr>
        </p:nvSpPr>
        <p:spPr>
          <a:xfrm>
            <a:off x="6684778" y="585216"/>
            <a:ext cx="4754880" cy="4023360"/>
          </a:xfrm>
        </p:spPr>
        <p:txBody>
          <a:bodyPr>
            <a:noAutofit/>
          </a:bodyPr>
          <a:lstStyle/>
          <a:p>
            <a:pPr>
              <a:lnSpc>
                <a:spcPct val="160000"/>
              </a:lnSpc>
            </a:pPr>
            <a:r>
              <a:rPr lang="en-US" sz="2400" dirty="0">
                <a:latin typeface="Lucida Calligraphy" panose="03010101010101010101" pitchFamily="66" charset="0"/>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p>
        </p:txBody>
      </p:sp>
    </p:spTree>
    <p:extLst>
      <p:ext uri="{BB962C8B-B14F-4D97-AF65-F5344CB8AC3E}">
        <p14:creationId xmlns:p14="http://schemas.microsoft.com/office/powerpoint/2010/main" val="575905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Amendment Explained</a:t>
            </a:r>
            <a:endParaRPr lang="en-US" dirty="0"/>
          </a:p>
        </p:txBody>
      </p:sp>
      <p:sp>
        <p:nvSpPr>
          <p:cNvPr id="3" name="Content Placeholder 2"/>
          <p:cNvSpPr>
            <a:spLocks noGrp="1"/>
          </p:cNvSpPr>
          <p:nvPr>
            <p:ph idx="1"/>
          </p:nvPr>
        </p:nvSpPr>
        <p:spPr>
          <a:xfrm>
            <a:off x="1024128" y="2084832"/>
            <a:ext cx="10476706" cy="4449651"/>
          </a:xfrm>
        </p:spPr>
        <p:txBody>
          <a:bodyPr>
            <a:normAutofit fontScale="92500" lnSpcReduction="20000"/>
          </a:bodyPr>
          <a:lstStyle/>
          <a:p>
            <a:r>
              <a:rPr lang="en-US" sz="1700" dirty="0"/>
              <a:t>Religion</a:t>
            </a:r>
          </a:p>
          <a:p>
            <a:pPr lvl="1"/>
            <a:r>
              <a:rPr lang="en-US" sz="1700" dirty="0"/>
              <a:t>“prohibits the government from passing legislation to establish an official religion or preferring one religion over another” (First</a:t>
            </a:r>
            <a:r>
              <a:rPr lang="en-US" sz="1700" dirty="0" smtClean="0"/>
              <a:t>…, 2014)</a:t>
            </a:r>
            <a:endParaRPr lang="en-US" sz="1700" dirty="0"/>
          </a:p>
          <a:p>
            <a:pPr lvl="1"/>
            <a:r>
              <a:rPr lang="en-US" sz="1700" dirty="0"/>
              <a:t>This means the “separation of church and state” (First</a:t>
            </a:r>
            <a:r>
              <a:rPr lang="en-US" sz="1700" dirty="0" smtClean="0"/>
              <a:t>…, 2014)</a:t>
            </a:r>
            <a:endParaRPr lang="en-US" sz="1700" dirty="0"/>
          </a:p>
          <a:p>
            <a:pPr lvl="1"/>
            <a:r>
              <a:rPr lang="en-US" sz="1700" dirty="0"/>
              <a:t>Congress cannot interfere with the practices of religion</a:t>
            </a:r>
          </a:p>
          <a:p>
            <a:pPr marL="128016" lvl="1" indent="0">
              <a:buNone/>
            </a:pPr>
            <a:endParaRPr lang="en-US" sz="1700" dirty="0"/>
          </a:p>
          <a:p>
            <a:pPr marL="128016" lvl="1" indent="0">
              <a:buNone/>
            </a:pPr>
            <a:r>
              <a:rPr lang="en-US" sz="1700" dirty="0" smtClean="0"/>
              <a:t>Expression:  Speech and Press</a:t>
            </a:r>
            <a:endParaRPr lang="en-US" sz="1700" dirty="0"/>
          </a:p>
          <a:p>
            <a:pPr lvl="1"/>
            <a:r>
              <a:rPr lang="en-US" sz="1700" dirty="0"/>
              <a:t>“freedom of speech allows individuals to express themselves without interference or constraint by the government</a:t>
            </a:r>
            <a:r>
              <a:rPr lang="en-US" sz="1700" dirty="0" smtClean="0"/>
              <a:t>” (First</a:t>
            </a:r>
            <a:r>
              <a:rPr lang="en-US" sz="1700" dirty="0" smtClean="0"/>
              <a:t>…, 2014)</a:t>
            </a:r>
            <a:endParaRPr lang="en-US" sz="1700" dirty="0"/>
          </a:p>
          <a:p>
            <a:pPr lvl="1"/>
            <a:r>
              <a:rPr lang="en-US" sz="1700" dirty="0"/>
              <a:t>However, the government “may prohibit some speech that may cause a breach of the peace or cause violence</a:t>
            </a:r>
            <a:r>
              <a:rPr lang="en-US" sz="1700" dirty="0" smtClean="0"/>
              <a:t>” (First</a:t>
            </a:r>
            <a:r>
              <a:rPr lang="en-US" sz="1700" dirty="0" smtClean="0"/>
              <a:t>…, 2014)</a:t>
            </a:r>
            <a:endParaRPr lang="en-US" sz="1700" dirty="0"/>
          </a:p>
          <a:p>
            <a:pPr lvl="1"/>
            <a:r>
              <a:rPr lang="en-US" sz="1700" dirty="0"/>
              <a:t>Freedom of the Press “allows an individual to express themselves through publication and dissemination</a:t>
            </a:r>
            <a:r>
              <a:rPr lang="en-US" sz="1700" dirty="0" smtClean="0"/>
              <a:t>” (First</a:t>
            </a:r>
            <a:r>
              <a:rPr lang="en-US" sz="1700" dirty="0" smtClean="0"/>
              <a:t>…, 2014)</a:t>
            </a:r>
            <a:endParaRPr lang="en-US" sz="1700" dirty="0" smtClean="0"/>
          </a:p>
          <a:p>
            <a:pPr lvl="1"/>
            <a:endParaRPr lang="en-US" sz="1700" dirty="0"/>
          </a:p>
          <a:p>
            <a:pPr marL="128016" lvl="1" indent="0">
              <a:buNone/>
            </a:pPr>
            <a:r>
              <a:rPr lang="en-US" sz="1700" dirty="0"/>
              <a:t>Assembly</a:t>
            </a:r>
          </a:p>
          <a:p>
            <a:pPr lvl="1"/>
            <a:r>
              <a:rPr lang="en-US" sz="1700" dirty="0"/>
              <a:t>“the right to assemble allows people to gather for peaceful and lawful purposes</a:t>
            </a:r>
            <a:r>
              <a:rPr lang="en-US" sz="1700" dirty="0" smtClean="0"/>
              <a:t>” (First</a:t>
            </a:r>
            <a:r>
              <a:rPr lang="en-US" sz="1700" dirty="0" smtClean="0"/>
              <a:t>…, 2014)</a:t>
            </a:r>
            <a:endParaRPr lang="en-US" sz="1700" dirty="0" smtClean="0"/>
          </a:p>
          <a:p>
            <a:pPr lvl="1"/>
            <a:endParaRPr lang="en-US" sz="1700" dirty="0"/>
          </a:p>
          <a:p>
            <a:pPr marL="128016" lvl="1" indent="0">
              <a:buNone/>
            </a:pPr>
            <a:r>
              <a:rPr lang="en-US" sz="1700" dirty="0"/>
              <a:t>Petition the </a:t>
            </a:r>
            <a:r>
              <a:rPr lang="en-US" sz="1700" dirty="0" smtClean="0"/>
              <a:t>Government</a:t>
            </a:r>
            <a:endParaRPr lang="en-US" sz="1700" dirty="0"/>
          </a:p>
          <a:p>
            <a:pPr lvl="1"/>
            <a:r>
              <a:rPr lang="en-US" sz="1700" dirty="0"/>
              <a:t>The “right to petition the government for a redress of </a:t>
            </a:r>
            <a:r>
              <a:rPr lang="en-US" sz="1700" dirty="0" smtClean="0"/>
              <a:t>grievances </a:t>
            </a:r>
            <a:r>
              <a:rPr lang="en-US" sz="1700" dirty="0"/>
              <a:t>guarantees people the right to ask the government to provide relief for a wrong through the courts or other government action</a:t>
            </a:r>
            <a:r>
              <a:rPr lang="en-US" sz="1700" dirty="0" smtClean="0"/>
              <a:t>” (First</a:t>
            </a:r>
            <a:r>
              <a:rPr lang="en-US" sz="1700" dirty="0" smtClean="0"/>
              <a:t>…, 2014)</a:t>
            </a:r>
            <a:endParaRPr lang="en-US" sz="1700" dirty="0"/>
          </a:p>
          <a:p>
            <a:endParaRPr lang="en-US" dirty="0"/>
          </a:p>
        </p:txBody>
      </p:sp>
    </p:spTree>
    <p:extLst>
      <p:ext uri="{BB962C8B-B14F-4D97-AF65-F5344CB8AC3E}">
        <p14:creationId xmlns:p14="http://schemas.microsoft.com/office/powerpoint/2010/main" val="2307387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Originally, when the Bill of Rights was first written in 1791, the First Amendment only applied to Congress and the federal government.</a:t>
            </a:r>
          </a:p>
          <a:p>
            <a:r>
              <a:rPr lang="en-US" dirty="0" smtClean="0"/>
              <a:t>Therefore, the free speech of students attending public schools was “restricted” until well into the “20</a:t>
            </a:r>
            <a:r>
              <a:rPr lang="en-US" baseline="30000" dirty="0" smtClean="0"/>
              <a:t>th</a:t>
            </a:r>
            <a:r>
              <a:rPr lang="en-US" dirty="0" smtClean="0"/>
              <a:t> Century” (Does</a:t>
            </a:r>
            <a:r>
              <a:rPr lang="en-US" dirty="0" smtClean="0"/>
              <a:t>…, 2014)</a:t>
            </a:r>
            <a:endParaRPr lang="en-US" dirty="0" smtClean="0"/>
          </a:p>
          <a:p>
            <a:r>
              <a:rPr lang="en-US" dirty="0" smtClean="0"/>
              <a:t>It wasn’t until 1943 in the </a:t>
            </a:r>
            <a:r>
              <a:rPr lang="en-US" i="1" dirty="0" smtClean="0"/>
              <a:t>West Virginia v. Barnette </a:t>
            </a:r>
            <a:r>
              <a:rPr lang="en-US" dirty="0" smtClean="0"/>
              <a:t> that the Supreme Court ruled that the First Amendment included public schools (Does</a:t>
            </a:r>
            <a:r>
              <a:rPr lang="en-US" dirty="0" smtClean="0"/>
              <a:t>…, 2014).</a:t>
            </a:r>
            <a:endParaRPr lang="en-US" dirty="0" smtClean="0"/>
          </a:p>
          <a:p>
            <a:endParaRPr lang="en-US" dirty="0" smtClean="0"/>
          </a:p>
          <a:p>
            <a:pPr>
              <a:lnSpc>
                <a:spcPct val="160000"/>
              </a:lnSpc>
            </a:pPr>
            <a:r>
              <a:rPr lang="en-US" dirty="0" smtClean="0">
                <a:latin typeface="Lucida Calligraphy" panose="03010101010101010101" pitchFamily="66" charset="0"/>
              </a:rPr>
              <a:t>“Justice </a:t>
            </a:r>
            <a:r>
              <a:rPr lang="en-US" dirty="0">
                <a:latin typeface="Lucida Calligraphy" panose="03010101010101010101" pitchFamily="66" charset="0"/>
              </a:rPr>
              <a:t>Robert Jackson said that the Supreme Court must ensure </a:t>
            </a:r>
            <a:r>
              <a:rPr lang="en-US" dirty="0" smtClean="0">
                <a:latin typeface="Lucida Calligraphy" panose="03010101010101010101" pitchFamily="66" charset="0"/>
              </a:rPr>
              <a:t>‘scrupulous </a:t>
            </a:r>
            <a:r>
              <a:rPr lang="en-US" dirty="0">
                <a:latin typeface="Lucida Calligraphy" panose="03010101010101010101" pitchFamily="66" charset="0"/>
              </a:rPr>
              <a:t>protection of constitutional freedoms of the individual, if we are not to strangle the free mind at its source and teach youth to discount important principles of our government as mere platitudes</a:t>
            </a:r>
            <a:r>
              <a:rPr lang="en-US" dirty="0" smtClean="0">
                <a:latin typeface="Lucida Calligraphy" panose="03010101010101010101" pitchFamily="66" charset="0"/>
              </a:rPr>
              <a:t>.’” (Does</a:t>
            </a:r>
            <a:r>
              <a:rPr lang="en-US" dirty="0" smtClean="0">
                <a:latin typeface="Lucida Calligraphy" panose="03010101010101010101" pitchFamily="66" charset="0"/>
              </a:rPr>
              <a:t>…, 2014)</a:t>
            </a:r>
            <a:endParaRPr lang="en-US" dirty="0">
              <a:latin typeface="Lucida Calligraphy" panose="03010101010101010101" pitchFamily="66" charset="0"/>
            </a:endParaRPr>
          </a:p>
        </p:txBody>
      </p:sp>
    </p:spTree>
    <p:extLst>
      <p:ext uri="{BB962C8B-B14F-4D97-AF65-F5344CB8AC3E}">
        <p14:creationId xmlns:p14="http://schemas.microsoft.com/office/powerpoint/2010/main" val="3015698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55" y="651470"/>
            <a:ext cx="10087820" cy="1499616"/>
          </a:xfrm>
        </p:spPr>
        <p:txBody>
          <a:bodyPr/>
          <a:lstStyle/>
          <a:p>
            <a:r>
              <a:rPr lang="en-US" dirty="0" smtClean="0"/>
              <a:t>Further lawsuits that define the amendment</a:t>
            </a:r>
            <a:endParaRPr lang="en-US" dirty="0"/>
          </a:p>
        </p:txBody>
      </p:sp>
      <p:sp>
        <p:nvSpPr>
          <p:cNvPr id="3" name="Content Placeholder 2"/>
          <p:cNvSpPr>
            <a:spLocks noGrp="1"/>
          </p:cNvSpPr>
          <p:nvPr>
            <p:ph idx="1"/>
          </p:nvPr>
        </p:nvSpPr>
        <p:spPr>
          <a:xfrm>
            <a:off x="283333" y="1732209"/>
            <a:ext cx="11642503" cy="5125791"/>
          </a:xfrm>
        </p:spPr>
        <p:txBody>
          <a:bodyPr>
            <a:noAutofit/>
          </a:bodyPr>
          <a:lstStyle/>
          <a:p>
            <a:r>
              <a:rPr lang="en-US" sz="1800" dirty="0" smtClean="0"/>
              <a:t>In 1919, in the court case </a:t>
            </a:r>
            <a:r>
              <a:rPr lang="en-US" sz="1800" i="1" dirty="0" err="1" smtClean="0"/>
              <a:t>Schenck</a:t>
            </a:r>
            <a:r>
              <a:rPr lang="en-US" sz="1800" i="1" dirty="0" smtClean="0"/>
              <a:t> v. United States</a:t>
            </a:r>
            <a:r>
              <a:rPr lang="en-US" sz="1800" dirty="0" smtClean="0"/>
              <a:t>, it was determined that </a:t>
            </a:r>
            <a:r>
              <a:rPr lang="en-US" sz="1800" u="sng" dirty="0" smtClean="0">
                <a:uFill>
                  <a:solidFill>
                    <a:srgbClr val="0070C0"/>
                  </a:solidFill>
                </a:uFill>
              </a:rPr>
              <a:t>Freedom of Expression does not include words aimed to “create a clear and present danger”.  </a:t>
            </a:r>
            <a:r>
              <a:rPr lang="en-US" sz="1800" dirty="0" smtClean="0"/>
              <a:t>However, this can be a very subjective aspect which depends on the “</a:t>
            </a:r>
            <a:r>
              <a:rPr lang="en-US" sz="1800" u="sng" dirty="0" smtClean="0">
                <a:uFill>
                  <a:solidFill>
                    <a:srgbClr val="0070C0"/>
                  </a:solidFill>
                </a:uFill>
              </a:rPr>
              <a:t>proximity and degree</a:t>
            </a:r>
            <a:r>
              <a:rPr lang="en-US" sz="1800" dirty="0" smtClean="0"/>
              <a:t>”.  In </a:t>
            </a:r>
            <a:r>
              <a:rPr lang="en-US" sz="1800" i="1" dirty="0" err="1" smtClean="0"/>
              <a:t>Bradenburg</a:t>
            </a:r>
            <a:r>
              <a:rPr lang="en-US" sz="1800" i="1" dirty="0" smtClean="0"/>
              <a:t> v. Ohio </a:t>
            </a:r>
            <a:r>
              <a:rPr lang="en-US" sz="1800" dirty="0" smtClean="0"/>
              <a:t>(1969), this was further elaborated as speech that is aimed to create “</a:t>
            </a:r>
            <a:r>
              <a:rPr lang="en-US" sz="1800" u="sng" dirty="0" smtClean="0">
                <a:uFill>
                  <a:solidFill>
                    <a:srgbClr val="0070C0"/>
                  </a:solidFill>
                </a:uFill>
              </a:rPr>
              <a:t>imminent</a:t>
            </a:r>
            <a:r>
              <a:rPr lang="en-US" sz="1800" dirty="0" smtClean="0"/>
              <a:t> lawless action” (Notable</a:t>
            </a:r>
            <a:r>
              <a:rPr lang="en-US" sz="1800" dirty="0" smtClean="0"/>
              <a:t>…, 2014)</a:t>
            </a:r>
            <a:endParaRPr lang="en-US" sz="1800" dirty="0" smtClean="0"/>
          </a:p>
          <a:p>
            <a:r>
              <a:rPr lang="en-US" sz="1800" dirty="0"/>
              <a:t>In </a:t>
            </a:r>
            <a:r>
              <a:rPr lang="en-US" sz="1800" i="1" dirty="0"/>
              <a:t>Tinker v. Des Moines Independent Community School District </a:t>
            </a:r>
            <a:r>
              <a:rPr lang="en-US" sz="1800" dirty="0"/>
              <a:t>(1969), it was decided that students’ have the right </a:t>
            </a:r>
            <a:r>
              <a:rPr lang="en-US" sz="1800" u="sng" dirty="0">
                <a:uFill>
                  <a:solidFill>
                    <a:srgbClr val="0070C0"/>
                  </a:solidFill>
                </a:uFill>
              </a:rPr>
              <a:t>to “express political and social views” while at school</a:t>
            </a:r>
            <a:r>
              <a:rPr lang="en-US" sz="1800" dirty="0"/>
              <a:t> (Notable</a:t>
            </a:r>
            <a:r>
              <a:rPr lang="en-US" sz="1800" dirty="0" smtClean="0"/>
              <a:t>…, 2014)</a:t>
            </a:r>
            <a:endParaRPr lang="en-US" sz="1800" dirty="0" smtClean="0"/>
          </a:p>
          <a:p>
            <a:r>
              <a:rPr lang="en-US" sz="1800" dirty="0" smtClean="0"/>
              <a:t>In </a:t>
            </a:r>
            <a:r>
              <a:rPr lang="en-US" sz="1800" i="1" dirty="0" err="1" smtClean="0"/>
              <a:t>Minarcini</a:t>
            </a:r>
            <a:r>
              <a:rPr lang="en-US" sz="1800" i="1" dirty="0" smtClean="0"/>
              <a:t> v. Strongsville </a:t>
            </a:r>
            <a:r>
              <a:rPr lang="en-US" sz="1800" dirty="0" smtClean="0"/>
              <a:t>(1976), it was decided that </a:t>
            </a:r>
            <a:r>
              <a:rPr lang="en-US" sz="1800" u="sng" dirty="0" smtClean="0">
                <a:uFill>
                  <a:solidFill>
                    <a:srgbClr val="0070C0"/>
                  </a:solidFill>
                </a:uFill>
              </a:rPr>
              <a:t>removing certain books from a school library was unconstitutional </a:t>
            </a:r>
            <a:r>
              <a:rPr lang="en-US" sz="1800" dirty="0" smtClean="0"/>
              <a:t>because it is the “students’ First Amendment right to receive information and the librarian’s right to disseminate it” (Notable…).  In a much more recent case, </a:t>
            </a:r>
            <a:r>
              <a:rPr lang="en-US" sz="1800" i="1" dirty="0" smtClean="0"/>
              <a:t>Counts v. Cedarville School District </a:t>
            </a:r>
            <a:r>
              <a:rPr lang="en-US" sz="1800" dirty="0" smtClean="0"/>
              <a:t>(2003), the courts upheld the “students’ First Amendment right to read and receive information” by allowing students to read the Harry Potter books without getting a permission slip signed by their parents (Notable</a:t>
            </a:r>
            <a:r>
              <a:rPr lang="en-US" sz="1800" dirty="0" smtClean="0"/>
              <a:t>…, 2014).</a:t>
            </a:r>
            <a:endParaRPr lang="en-US" sz="1800" dirty="0" smtClean="0"/>
          </a:p>
          <a:p>
            <a:r>
              <a:rPr lang="en-US" sz="1800" dirty="0" smtClean="0"/>
              <a:t>However, in </a:t>
            </a:r>
            <a:r>
              <a:rPr lang="en-US" sz="1800" i="1" dirty="0" smtClean="0"/>
              <a:t>Hazelwood School District v. </a:t>
            </a:r>
            <a:r>
              <a:rPr lang="en-US" sz="1800" i="1" dirty="0" err="1" smtClean="0"/>
              <a:t>Kuhlmeier</a:t>
            </a:r>
            <a:r>
              <a:rPr lang="en-US" sz="1800" i="1" dirty="0" smtClean="0"/>
              <a:t> </a:t>
            </a:r>
            <a:r>
              <a:rPr lang="en-US" sz="1800" dirty="0" smtClean="0"/>
              <a:t>(1988), the Supreme Court decided that </a:t>
            </a:r>
            <a:r>
              <a:rPr lang="en-US" sz="1800" u="sng" dirty="0" smtClean="0">
                <a:uFill>
                  <a:solidFill>
                    <a:srgbClr val="0070C0"/>
                  </a:solidFill>
                </a:uFill>
              </a:rPr>
              <a:t>a school may limit speech that is “inconsistent with its ‘basic educational mission</a:t>
            </a:r>
            <a:r>
              <a:rPr lang="en-US" sz="1800" dirty="0" smtClean="0"/>
              <a:t>’”, especially if the speech/writing took place in a class and not in a public forum.  Furthermore, in </a:t>
            </a:r>
            <a:r>
              <a:rPr lang="en-US" sz="1800" i="1" dirty="0" smtClean="0"/>
              <a:t>Romano v. Harrington </a:t>
            </a:r>
            <a:r>
              <a:rPr lang="en-US" sz="1800" dirty="0" smtClean="0"/>
              <a:t>(1989) it was decided that “</a:t>
            </a:r>
            <a:r>
              <a:rPr lang="en-US" sz="1800" u="sng" dirty="0" smtClean="0">
                <a:uFill>
                  <a:solidFill>
                    <a:srgbClr val="0070C0"/>
                  </a:solidFill>
                </a:uFill>
              </a:rPr>
              <a:t>educators may exercise greater editorial control over what students write for class than what they voluntarily submit to extracurricular publications</a:t>
            </a:r>
            <a:r>
              <a:rPr lang="en-US" sz="1800" dirty="0" smtClean="0"/>
              <a:t>” (Notable</a:t>
            </a:r>
            <a:r>
              <a:rPr lang="en-US" sz="1800" dirty="0" smtClean="0"/>
              <a:t>…, 2014)</a:t>
            </a:r>
            <a:endParaRPr lang="en-US" sz="1800" dirty="0" smtClean="0"/>
          </a:p>
          <a:p>
            <a:r>
              <a:rPr lang="en-US" sz="1800" dirty="0" smtClean="0"/>
              <a:t>In </a:t>
            </a:r>
            <a:r>
              <a:rPr lang="en-US" sz="1800" i="1" dirty="0" smtClean="0"/>
              <a:t>West Virginia v. Barnette </a:t>
            </a:r>
            <a:r>
              <a:rPr lang="en-US" sz="1800" dirty="0" smtClean="0"/>
              <a:t>(1943), it was also decided that the “First Amendment barred any rule compelling an individual to salute the flag or participate in the Pledge of Allegiance” (Notable</a:t>
            </a:r>
            <a:r>
              <a:rPr lang="en-US" sz="1800" dirty="0" smtClean="0"/>
              <a:t>…, 2014)</a:t>
            </a:r>
            <a:endParaRPr lang="en-US" sz="1800" dirty="0" smtClean="0"/>
          </a:p>
        </p:txBody>
      </p:sp>
    </p:spTree>
    <p:extLst>
      <p:ext uri="{BB962C8B-B14F-4D97-AF65-F5344CB8AC3E}">
        <p14:creationId xmlns:p14="http://schemas.microsoft.com/office/powerpoint/2010/main" val="287967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for Minors?</a:t>
            </a:r>
            <a:endParaRPr lang="en-US" dirty="0"/>
          </a:p>
        </p:txBody>
      </p:sp>
      <p:sp>
        <p:nvSpPr>
          <p:cNvPr id="3" name="Content Placeholder 2"/>
          <p:cNvSpPr>
            <a:spLocks noGrp="1"/>
          </p:cNvSpPr>
          <p:nvPr>
            <p:ph idx="1"/>
          </p:nvPr>
        </p:nvSpPr>
        <p:spPr/>
        <p:txBody>
          <a:bodyPr/>
          <a:lstStyle/>
          <a:p>
            <a:r>
              <a:rPr lang="en-US" sz="2400" dirty="0"/>
              <a:t>In </a:t>
            </a:r>
            <a:r>
              <a:rPr lang="en-US" sz="2400" i="1" dirty="0"/>
              <a:t>Ginsberg v. New York </a:t>
            </a:r>
            <a:r>
              <a:rPr lang="en-US" sz="2400" dirty="0"/>
              <a:t>(1968), the Supreme Court decided that placing age </a:t>
            </a:r>
            <a:r>
              <a:rPr lang="en-US" sz="2400" u="sng" dirty="0">
                <a:uFill>
                  <a:solidFill>
                    <a:srgbClr val="0070C0"/>
                  </a:solidFill>
                </a:uFill>
              </a:rPr>
              <a:t>restrictions on the purchase of sexually explicit materials did NOT violate minors First Amendment rights</a:t>
            </a:r>
            <a:r>
              <a:rPr lang="en-US" sz="2400" dirty="0"/>
              <a:t> (Notable</a:t>
            </a:r>
            <a:r>
              <a:rPr lang="en-US" sz="2400" dirty="0" smtClean="0"/>
              <a:t>…, 2014)</a:t>
            </a:r>
            <a:endParaRPr lang="en-US" sz="2400" dirty="0" smtClean="0"/>
          </a:p>
          <a:p>
            <a:endParaRPr lang="en-US" sz="2400" dirty="0"/>
          </a:p>
          <a:p>
            <a:r>
              <a:rPr lang="en-US" sz="2400" dirty="0"/>
              <a:t>In New York v. Ferber (1982) it was determined that the </a:t>
            </a:r>
            <a:r>
              <a:rPr lang="en-US" sz="2400" u="sng" dirty="0">
                <a:uFill>
                  <a:solidFill>
                    <a:srgbClr val="0070C0"/>
                  </a:solidFill>
                </a:uFill>
              </a:rPr>
              <a:t>First Amendment does NOT protect child pornography, “obscenity, defamation, incitement, and “fighting words”</a:t>
            </a:r>
            <a:r>
              <a:rPr lang="en-US" sz="2400" dirty="0"/>
              <a:t> (Notable</a:t>
            </a:r>
            <a:r>
              <a:rPr lang="en-US" sz="2400" dirty="0" smtClean="0"/>
              <a:t>…, 2014)</a:t>
            </a:r>
            <a:endParaRPr lang="en-US" sz="2400" dirty="0"/>
          </a:p>
          <a:p>
            <a:endParaRPr lang="en-US" dirty="0"/>
          </a:p>
        </p:txBody>
      </p:sp>
    </p:spTree>
    <p:extLst>
      <p:ext uri="{BB962C8B-B14F-4D97-AF65-F5344CB8AC3E}">
        <p14:creationId xmlns:p14="http://schemas.microsoft.com/office/powerpoint/2010/main" val="1155218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 for you?</a:t>
            </a:r>
            <a:endParaRPr lang="en-US" dirty="0"/>
          </a:p>
        </p:txBody>
      </p:sp>
      <p:sp>
        <p:nvSpPr>
          <p:cNvPr id="3" name="Content Placeholder 2"/>
          <p:cNvSpPr>
            <a:spLocks noGrp="1"/>
          </p:cNvSpPr>
          <p:nvPr>
            <p:ph idx="1"/>
          </p:nvPr>
        </p:nvSpPr>
        <p:spPr>
          <a:xfrm>
            <a:off x="212760" y="2084832"/>
            <a:ext cx="5763038" cy="4023360"/>
          </a:xfrm>
        </p:spPr>
        <p:txBody>
          <a:bodyPr>
            <a:normAutofit fontScale="92500" lnSpcReduction="10000"/>
          </a:bodyPr>
          <a:lstStyle/>
          <a:p>
            <a:r>
              <a:rPr lang="en-US" dirty="0" smtClean="0"/>
              <a:t>AS A TEACHER YOU:</a:t>
            </a:r>
          </a:p>
          <a:p>
            <a:r>
              <a:rPr lang="en-US" dirty="0" smtClean="0"/>
              <a:t>-cannot promote one religion over another</a:t>
            </a:r>
          </a:p>
          <a:p>
            <a:r>
              <a:rPr lang="en-US" dirty="0" smtClean="0"/>
              <a:t>-cannot limit the practice of any religion</a:t>
            </a:r>
          </a:p>
          <a:p>
            <a:r>
              <a:rPr lang="en-US" dirty="0" smtClean="0"/>
              <a:t>-cannot limit the expression of students political and social views </a:t>
            </a:r>
          </a:p>
          <a:p>
            <a:pPr lvl="1"/>
            <a:r>
              <a:rPr lang="en-US" dirty="0" smtClean="0"/>
              <a:t>Exception: teacher may practice greater editorial control in their own classroom assignments than in voluntary public forums</a:t>
            </a:r>
          </a:p>
          <a:p>
            <a:r>
              <a:rPr lang="en-US" dirty="0" smtClean="0"/>
              <a:t>-cannot limit or restrict access to books/literature</a:t>
            </a:r>
          </a:p>
          <a:p>
            <a:r>
              <a:rPr lang="en-US" dirty="0" smtClean="0"/>
              <a:t>-cannot force your students to salute the flag or say the Pledge of Allegiance</a:t>
            </a:r>
          </a:p>
          <a:p>
            <a:r>
              <a:rPr lang="en-US" dirty="0" smtClean="0"/>
              <a:t>-cannot limit the students’ from assembling peacefully</a:t>
            </a:r>
          </a:p>
          <a:p>
            <a:endParaRPr lang="en-US" dirty="0"/>
          </a:p>
          <a:p>
            <a:endParaRPr lang="en-US" dirty="0"/>
          </a:p>
        </p:txBody>
      </p:sp>
      <p:sp>
        <p:nvSpPr>
          <p:cNvPr id="5" name="Content Placeholder 2"/>
          <p:cNvSpPr txBox="1">
            <a:spLocks/>
          </p:cNvSpPr>
          <p:nvPr/>
        </p:nvSpPr>
        <p:spPr>
          <a:xfrm>
            <a:off x="6248658" y="2084832"/>
            <a:ext cx="5763038" cy="4023360"/>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r>
              <a:rPr lang="en-US" dirty="0"/>
              <a:t>AS A STUDENT YOU:</a:t>
            </a:r>
          </a:p>
          <a:p>
            <a:r>
              <a:rPr lang="en-US" dirty="0" smtClean="0"/>
              <a:t>-</a:t>
            </a:r>
            <a:r>
              <a:rPr lang="en-US" dirty="0"/>
              <a:t>cannot participate or incite in public </a:t>
            </a:r>
            <a:r>
              <a:rPr lang="en-US" dirty="0" smtClean="0"/>
              <a:t>speech </a:t>
            </a:r>
            <a:r>
              <a:rPr lang="en-US" dirty="0"/>
              <a:t>aimed to create violence</a:t>
            </a:r>
          </a:p>
          <a:p>
            <a:r>
              <a:rPr lang="en-US" dirty="0" smtClean="0"/>
              <a:t>-</a:t>
            </a:r>
            <a:r>
              <a:rPr lang="en-US" dirty="0"/>
              <a:t>can express your political and social </a:t>
            </a:r>
            <a:r>
              <a:rPr lang="en-US" dirty="0" smtClean="0"/>
              <a:t>views </a:t>
            </a:r>
            <a:r>
              <a:rPr lang="en-US" dirty="0"/>
              <a:t>at </a:t>
            </a:r>
            <a:r>
              <a:rPr lang="en-US" dirty="0" smtClean="0"/>
              <a:t>school</a:t>
            </a:r>
          </a:p>
          <a:p>
            <a:pPr lvl="1">
              <a:buFont typeface="Wingdings" panose="05000000000000000000" pitchFamily="2" charset="2"/>
              <a:buChar char="§"/>
            </a:pPr>
            <a:r>
              <a:rPr lang="en-US" dirty="0" smtClean="0"/>
              <a:t>Exception: this cannot include child pornography, obscene language, defamation, incitement, or fighting words </a:t>
            </a:r>
          </a:p>
          <a:p>
            <a:pPr marL="128016" lvl="1" indent="0">
              <a:buNone/>
            </a:pPr>
            <a:r>
              <a:rPr lang="en-US" sz="2200" dirty="0" smtClean="0"/>
              <a:t>-</a:t>
            </a:r>
            <a:r>
              <a:rPr lang="en-US" sz="2200" dirty="0"/>
              <a:t>can receive information through all </a:t>
            </a:r>
            <a:r>
              <a:rPr lang="en-US" sz="2200" dirty="0" smtClean="0"/>
              <a:t>books </a:t>
            </a:r>
            <a:r>
              <a:rPr lang="en-US" sz="2200" dirty="0"/>
              <a:t>without restrictions or </a:t>
            </a:r>
            <a:r>
              <a:rPr lang="en-US" sz="2200" dirty="0" smtClean="0"/>
              <a:t>bans</a:t>
            </a:r>
          </a:p>
          <a:p>
            <a:pPr lvl="1"/>
            <a:r>
              <a:rPr lang="en-US" dirty="0" smtClean="0"/>
              <a:t>Exception: this does not include sexually explicit material for minors</a:t>
            </a:r>
          </a:p>
          <a:p>
            <a:pPr marL="128016" lvl="1" indent="0">
              <a:buNone/>
            </a:pPr>
            <a:r>
              <a:rPr lang="en-US" sz="2200" dirty="0" smtClean="0"/>
              <a:t>-are not required to participate in saluting the flag or saying the Pledge of Allegiance</a:t>
            </a:r>
          </a:p>
          <a:p>
            <a:pPr marL="128016" lvl="1" indent="0">
              <a:buNone/>
            </a:pPr>
            <a:r>
              <a:rPr lang="en-US" sz="2200" dirty="0" smtClean="0"/>
              <a:t>-can assemble in groups peacefully</a:t>
            </a:r>
          </a:p>
          <a:p>
            <a:endParaRPr lang="en-US" dirty="0"/>
          </a:p>
        </p:txBody>
      </p:sp>
    </p:spTree>
    <p:extLst>
      <p:ext uri="{BB962C8B-B14F-4D97-AF65-F5344CB8AC3E}">
        <p14:creationId xmlns:p14="http://schemas.microsoft.com/office/powerpoint/2010/main" val="2752633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for thought</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My middle school restricted the size of groups of students who were allowed to hang out together during recess and lunch.  Students were not allowed to congregate in groups larger than five or one of the lunch ladies would come over and break the group up. </a:t>
            </a:r>
            <a:r>
              <a:rPr lang="en-US" dirty="0"/>
              <a:t>M</a:t>
            </a:r>
            <a:r>
              <a:rPr lang="en-US" dirty="0" smtClean="0"/>
              <a:t>any times this meant that certain, less popular individuals were excluded from the five.  This rule was created due to gang violence that happened on the school campus.</a:t>
            </a:r>
          </a:p>
          <a:p>
            <a:r>
              <a:rPr lang="en-US" sz="2600" dirty="0" smtClean="0"/>
              <a:t>What do you think? </a:t>
            </a:r>
            <a:r>
              <a:rPr lang="en-US" dirty="0" smtClean="0"/>
              <a:t>Is this a violation of students rights to gather peacefully? Or are the administrators right in limiting student group size?</a:t>
            </a:r>
            <a:endParaRPr lang="en-US" dirty="0"/>
          </a:p>
        </p:txBody>
      </p:sp>
      <p:pic>
        <p:nvPicPr>
          <p:cNvPr id="5" name="Picture 4"/>
          <p:cNvPicPr>
            <a:picLocks noChangeAspect="1"/>
          </p:cNvPicPr>
          <p:nvPr/>
        </p:nvPicPr>
        <p:blipFill>
          <a:blip r:embed="rId2"/>
          <a:stretch>
            <a:fillRect/>
          </a:stretch>
        </p:blipFill>
        <p:spPr>
          <a:xfrm>
            <a:off x="6523149" y="2286000"/>
            <a:ext cx="4541093" cy="3019827"/>
          </a:xfrm>
          <a:prstGeom prst="rect">
            <a:avLst/>
          </a:prstGeom>
        </p:spPr>
      </p:pic>
      <p:sp>
        <p:nvSpPr>
          <p:cNvPr id="6" name="TextBox 5"/>
          <p:cNvSpPr txBox="1"/>
          <p:nvPr/>
        </p:nvSpPr>
        <p:spPr>
          <a:xfrm>
            <a:off x="6523149" y="5640946"/>
            <a:ext cx="4541093" cy="738664"/>
          </a:xfrm>
          <a:prstGeom prst="rect">
            <a:avLst/>
          </a:prstGeom>
          <a:noFill/>
        </p:spPr>
        <p:txBody>
          <a:bodyPr wrap="square" rtlCol="0">
            <a:spAutoFit/>
          </a:bodyPr>
          <a:lstStyle/>
          <a:p>
            <a:r>
              <a:rPr lang="en-US" sz="1200" dirty="0" smtClean="0"/>
              <a:t>Photo Credit: [Middle </a:t>
            </a:r>
            <a:r>
              <a:rPr lang="en-US" sz="1200" dirty="0" err="1" smtClean="0"/>
              <a:t>Schoolers</a:t>
            </a:r>
            <a:r>
              <a:rPr lang="en-US" sz="1200" dirty="0" smtClean="0"/>
              <a:t>]</a:t>
            </a:r>
            <a:r>
              <a:rPr lang="en-US" sz="1200" dirty="0" err="1" smtClean="0"/>
              <a:t>Leeschools</a:t>
            </a:r>
            <a:r>
              <a:rPr lang="en-US" sz="1200" dirty="0" smtClean="0"/>
              <a:t> retrieved on 10/10/2014 from lxm.leeschools.net/</a:t>
            </a:r>
          </a:p>
          <a:p>
            <a:endParaRPr lang="en-US" dirty="0"/>
          </a:p>
        </p:txBody>
      </p:sp>
    </p:spTree>
    <p:extLst>
      <p:ext uri="{BB962C8B-B14F-4D97-AF65-F5344CB8AC3E}">
        <p14:creationId xmlns:p14="http://schemas.microsoft.com/office/powerpoint/2010/main" val="2746352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 Codes</a:t>
            </a:r>
            <a:endParaRPr lang="en-US" dirty="0"/>
          </a:p>
        </p:txBody>
      </p:sp>
      <p:sp>
        <p:nvSpPr>
          <p:cNvPr id="3" name="Content Placeholder 2"/>
          <p:cNvSpPr>
            <a:spLocks noGrp="1"/>
          </p:cNvSpPr>
          <p:nvPr>
            <p:ph sz="half" idx="1"/>
          </p:nvPr>
        </p:nvSpPr>
        <p:spPr>
          <a:xfrm>
            <a:off x="1024128" y="2834640"/>
            <a:ext cx="4754880" cy="4023360"/>
          </a:xfrm>
        </p:spPr>
        <p:txBody>
          <a:bodyPr/>
          <a:lstStyle/>
          <a:p>
            <a:r>
              <a:rPr lang="en-US" u="sng" dirty="0" smtClean="0">
                <a:uFill>
                  <a:solidFill>
                    <a:srgbClr val="7030A0"/>
                  </a:solidFill>
                </a:uFill>
              </a:rPr>
              <a:t>Proponents</a:t>
            </a:r>
            <a:r>
              <a:rPr lang="en-US" dirty="0" smtClean="0"/>
              <a:t> claim that dress codes/school uniforms:</a:t>
            </a:r>
          </a:p>
          <a:p>
            <a:pPr lvl="1"/>
            <a:r>
              <a:rPr lang="en-US" dirty="0" smtClean="0"/>
              <a:t>Help “instill discipline” (</a:t>
            </a:r>
            <a:r>
              <a:rPr lang="en-US" dirty="0" smtClean="0"/>
              <a:t>Hudson, 2012)</a:t>
            </a:r>
            <a:endParaRPr lang="en-US" dirty="0" smtClean="0"/>
          </a:p>
          <a:p>
            <a:pPr lvl="1"/>
            <a:r>
              <a:rPr lang="en-US" dirty="0" smtClean="0"/>
              <a:t>“prevent violence” (</a:t>
            </a:r>
            <a:r>
              <a:rPr lang="en-US" dirty="0" smtClean="0"/>
              <a:t>Hudson, 2012)</a:t>
            </a:r>
            <a:endParaRPr lang="en-US" dirty="0" smtClean="0"/>
          </a:p>
          <a:p>
            <a:pPr lvl="1"/>
            <a:r>
              <a:rPr lang="en-US" dirty="0" smtClean="0"/>
              <a:t>“lessen peer pressure aggravated by socioeconomic divisions” (</a:t>
            </a:r>
            <a:r>
              <a:rPr lang="en-US" dirty="0" smtClean="0"/>
              <a:t>Hudson, 2012)</a:t>
            </a:r>
            <a:endParaRPr lang="en-US" dirty="0" smtClean="0"/>
          </a:p>
          <a:p>
            <a:pPr lvl="1"/>
            <a:r>
              <a:rPr lang="en-US" dirty="0" smtClean="0"/>
              <a:t>“promote unity” in the school (</a:t>
            </a:r>
            <a:r>
              <a:rPr lang="en-US" dirty="0" smtClean="0"/>
              <a:t>Hudson, 2012)</a:t>
            </a:r>
            <a:endParaRPr lang="en-US" dirty="0" smtClean="0"/>
          </a:p>
          <a:p>
            <a:pPr lvl="1"/>
            <a:r>
              <a:rPr lang="en-US" dirty="0" smtClean="0"/>
              <a:t>Help students “concentrate on academics” (“School</a:t>
            </a:r>
            <a:r>
              <a:rPr lang="en-US" dirty="0" smtClean="0"/>
              <a:t>…” 2014)</a:t>
            </a:r>
            <a:endParaRPr lang="en-US" dirty="0" smtClean="0"/>
          </a:p>
          <a:p>
            <a:pPr lvl="1"/>
            <a:r>
              <a:rPr lang="en-US" dirty="0" smtClean="0"/>
              <a:t>Help school staff “identify trespassers” (</a:t>
            </a:r>
            <a:r>
              <a:rPr lang="en-US" dirty="0" smtClean="0"/>
              <a:t>Hudson, 2012)</a:t>
            </a:r>
            <a:endParaRPr lang="en-US" dirty="0" smtClean="0"/>
          </a:p>
          <a:p>
            <a:pPr lvl="1"/>
            <a:endParaRPr lang="en-US" dirty="0"/>
          </a:p>
        </p:txBody>
      </p:sp>
      <p:sp>
        <p:nvSpPr>
          <p:cNvPr id="4" name="Content Placeholder 3"/>
          <p:cNvSpPr>
            <a:spLocks noGrp="1"/>
          </p:cNvSpPr>
          <p:nvPr>
            <p:ph sz="half" idx="2"/>
          </p:nvPr>
        </p:nvSpPr>
        <p:spPr>
          <a:xfrm>
            <a:off x="5999259" y="2834640"/>
            <a:ext cx="4754880" cy="4023360"/>
          </a:xfrm>
        </p:spPr>
        <p:txBody>
          <a:bodyPr/>
          <a:lstStyle/>
          <a:p>
            <a:r>
              <a:rPr lang="en-US" u="sng" dirty="0" smtClean="0">
                <a:uFill>
                  <a:solidFill>
                    <a:srgbClr val="C00000"/>
                  </a:solidFill>
                </a:uFill>
              </a:rPr>
              <a:t>Opponents</a:t>
            </a:r>
            <a:r>
              <a:rPr lang="en-US" dirty="0" smtClean="0"/>
              <a:t> claim that dress codes/school uniforms:</a:t>
            </a:r>
          </a:p>
          <a:p>
            <a:pPr lvl="1"/>
            <a:r>
              <a:rPr lang="en-US" dirty="0" smtClean="0"/>
              <a:t>“suppress student individuality and personal freedom” (</a:t>
            </a:r>
            <a:r>
              <a:rPr lang="en-US" dirty="0" smtClean="0"/>
              <a:t>Hudson, 2012)</a:t>
            </a:r>
            <a:endParaRPr lang="en-US" dirty="0" smtClean="0"/>
          </a:p>
          <a:p>
            <a:pPr lvl="1"/>
            <a:r>
              <a:rPr lang="en-US" dirty="0" smtClean="0"/>
              <a:t>Alienate students</a:t>
            </a:r>
          </a:p>
          <a:p>
            <a:pPr lvl="1"/>
            <a:r>
              <a:rPr lang="en-US" dirty="0" smtClean="0"/>
              <a:t>“question” whether they really make a school safer (</a:t>
            </a:r>
            <a:r>
              <a:rPr lang="en-US" dirty="0" smtClean="0"/>
              <a:t>Hudson, 2012)</a:t>
            </a:r>
            <a:endParaRPr lang="en-US" dirty="0" smtClean="0"/>
          </a:p>
          <a:p>
            <a:pPr lvl="1"/>
            <a:r>
              <a:rPr lang="en-US" dirty="0"/>
              <a:t>“has not been proven to enhance academic excellence or performance” </a:t>
            </a:r>
            <a:r>
              <a:rPr lang="en-US" dirty="0" smtClean="0"/>
              <a:t>(“School</a:t>
            </a:r>
            <a:r>
              <a:rPr lang="en-US" dirty="0" smtClean="0"/>
              <a:t>…”, 2014)</a:t>
            </a:r>
            <a:endParaRPr lang="en-US" dirty="0" smtClean="0"/>
          </a:p>
          <a:p>
            <a:pPr lvl="1"/>
            <a:r>
              <a:rPr lang="en-US" dirty="0" smtClean="0"/>
              <a:t>“infringe on the parents’ freedom in rearing their children” (</a:t>
            </a:r>
            <a:r>
              <a:rPr lang="en-US" dirty="0" smtClean="0"/>
              <a:t>Hudson, 2012)</a:t>
            </a:r>
            <a:endParaRPr lang="en-US" dirty="0" smtClean="0"/>
          </a:p>
          <a:p>
            <a:pPr lvl="1"/>
            <a:r>
              <a:rPr lang="en-US" dirty="0" smtClean="0"/>
              <a:t>“pose an economic hardship to low-income families” (“School</a:t>
            </a:r>
            <a:r>
              <a:rPr lang="en-US" dirty="0" smtClean="0"/>
              <a:t>…”, 2014)</a:t>
            </a:r>
            <a:endParaRPr lang="en-US" dirty="0" smtClean="0"/>
          </a:p>
        </p:txBody>
      </p:sp>
      <p:sp>
        <p:nvSpPr>
          <p:cNvPr id="5" name="TextBox 4"/>
          <p:cNvSpPr txBox="1"/>
          <p:nvPr/>
        </p:nvSpPr>
        <p:spPr>
          <a:xfrm>
            <a:off x="1024128" y="1687132"/>
            <a:ext cx="9626700" cy="646331"/>
          </a:xfrm>
          <a:prstGeom prst="rect">
            <a:avLst/>
          </a:prstGeom>
          <a:noFill/>
        </p:spPr>
        <p:txBody>
          <a:bodyPr wrap="square" rtlCol="0">
            <a:spAutoFit/>
          </a:bodyPr>
          <a:lstStyle/>
          <a:p>
            <a:r>
              <a:rPr lang="en-US" dirty="0" smtClean="0"/>
              <a:t>On the topic of dress codes and school uniforms, the United States’ courts are still divided. Different courts make their decisions using a variety of reasons and measures.</a:t>
            </a:r>
            <a:endParaRPr lang="en-US" dirty="0"/>
          </a:p>
        </p:txBody>
      </p:sp>
    </p:spTree>
    <p:extLst>
      <p:ext uri="{BB962C8B-B14F-4D97-AF65-F5344CB8AC3E}">
        <p14:creationId xmlns:p14="http://schemas.microsoft.com/office/powerpoint/2010/main" val="4145420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1593</TotalTime>
  <Words>2039</Words>
  <Application>Microsoft Office PowerPoint</Application>
  <PresentationFormat>Widescreen</PresentationFormat>
  <Paragraphs>126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Lucida Calligraphy</vt:lpstr>
      <vt:lpstr>Tw Cen MT</vt:lpstr>
      <vt:lpstr>Tw Cen MT Condensed</vt:lpstr>
      <vt:lpstr>Wingdings</vt:lpstr>
      <vt:lpstr>Wingdings 3</vt:lpstr>
      <vt:lpstr>Integral</vt:lpstr>
      <vt:lpstr>Student Rights:   The First Amendment and  the Dress Code</vt:lpstr>
      <vt:lpstr>The First Amendment </vt:lpstr>
      <vt:lpstr>The First Amendment Explained</vt:lpstr>
      <vt:lpstr>The history</vt:lpstr>
      <vt:lpstr>Further lawsuits that define the amendment</vt:lpstr>
      <vt:lpstr>Differences for Minors?</vt:lpstr>
      <vt:lpstr>What does this mean for you?</vt:lpstr>
      <vt:lpstr>Food for thought</vt:lpstr>
      <vt:lpstr>Dress Codes</vt:lpstr>
      <vt:lpstr>What is the difference?</vt:lpstr>
      <vt:lpstr>Tinker v. Des Moines Independent Community School District (1969)</vt:lpstr>
      <vt:lpstr>What you need to know</vt:lpstr>
      <vt:lpstr>Current Events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Rights:   The First Amendment and  the Dress Code</dc:title>
  <dc:creator>Saraneth</dc:creator>
  <cp:lastModifiedBy>Saraneth</cp:lastModifiedBy>
  <cp:revision>33</cp:revision>
  <dcterms:created xsi:type="dcterms:W3CDTF">2014-10-10T04:15:19Z</dcterms:created>
  <dcterms:modified xsi:type="dcterms:W3CDTF">2014-10-22T01:33:57Z</dcterms:modified>
</cp:coreProperties>
</file>