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6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70" r:id="rId13"/>
    <p:sldId id="25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xnews.com/us/2014/08/20/school-district-apologizes-for-making-special-education-students-sort-trash-a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undrockisd.org/stony-point-featured-in-current-issue-of-ib-world-magazine/" TargetMode="External"/><Relationship Id="rId2" Type="http://schemas.openxmlformats.org/officeDocument/2006/relationships/hyperlink" Target="http://news.stanford.edu/news/2013/april/advanced-placement-courses-03221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xnews.com/us/2014/08/20/school-district-apologizes-for-making-special-education-students-sort-trash-a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board.com/prod_downloads/about/news_info/ap/ap_history_english.pdf" TargetMode="External"/><Relationship Id="rId7" Type="http://schemas.openxmlformats.org/officeDocument/2006/relationships/hyperlink" Target="http://rossieronline.usc.edu/special-education-infographic/" TargetMode="External"/><Relationship Id="rId2" Type="http://schemas.openxmlformats.org/officeDocument/2006/relationships/hyperlink" Target="http://news.stanford.edu/news/2013/april/advanced-placement-courses-03221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undrockisd.org/stony-point-featured-in-current-issue-of-ib-world-magazine/" TargetMode="External"/><Relationship Id="rId5" Type="http://schemas.openxmlformats.org/officeDocument/2006/relationships/hyperlink" Target="http://www.ibo.org/" TargetMode="External"/><Relationship Id="rId4" Type="http://schemas.openxmlformats.org/officeDocument/2006/relationships/hyperlink" Target="http://www.ibsom.org/uploads/9/0/6/3/9063770/current_trends_in_international_baccalaureate_progr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.huffpost.com/gen/389114/thumbs/r-CLASSROOM-large570.jpg" TargetMode="External"/><Relationship Id="rId2" Type="http://schemas.openxmlformats.org/officeDocument/2006/relationships/hyperlink" Target="http://imagehost.vendio.com/c/10054827/view/1051816164858_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estfacecollegeplanning.com/wp-content/uploads/stressed_studen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ews.stanford.edu/news/2013/april/advanced-placement-courses-032213.html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School and High School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Emily A., Taylor </a:t>
            </a:r>
            <a:r>
              <a:rPr lang="en-US" smtClean="0"/>
              <a:t>J., and John 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7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Special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1" y="1906073"/>
            <a:ext cx="42854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PROS</a:t>
            </a:r>
          </a:p>
          <a:p>
            <a:endParaRPr lang="en-US" dirty="0"/>
          </a:p>
          <a:p>
            <a:r>
              <a:rPr lang="en-US" dirty="0"/>
              <a:t>If a student is properly tested and diagnosed, the information from evaluation can be very helpful in helping teacher get to know the child and meet their needs. </a:t>
            </a:r>
          </a:p>
          <a:p>
            <a:endParaRPr lang="en-US" dirty="0"/>
          </a:p>
          <a:p>
            <a:r>
              <a:rPr lang="en-US" dirty="0"/>
              <a:t>If a student is properly identified, teachers can consult with a specialist.</a:t>
            </a:r>
          </a:p>
          <a:p>
            <a:endParaRPr lang="en-US" dirty="0"/>
          </a:p>
          <a:p>
            <a:r>
              <a:rPr lang="en-US" dirty="0"/>
              <a:t>The things special education teachers learn by working with special needs students can also be used to help students in a general education setting. </a:t>
            </a:r>
          </a:p>
          <a:p>
            <a:endParaRPr lang="en-US" dirty="0"/>
          </a:p>
          <a:p>
            <a:r>
              <a:rPr lang="en-US" dirty="0"/>
              <a:t>A free and appropriate education for all students!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3993" y="1918952"/>
            <a:ext cx="45204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CONS</a:t>
            </a:r>
          </a:p>
          <a:p>
            <a:endParaRPr lang="en-US" dirty="0"/>
          </a:p>
          <a:p>
            <a:r>
              <a:rPr lang="en-US" dirty="0"/>
              <a:t>A “One size fits all” mentality.</a:t>
            </a:r>
          </a:p>
          <a:p>
            <a:endParaRPr lang="en-US" dirty="0"/>
          </a:p>
          <a:p>
            <a:r>
              <a:rPr lang="en-US" dirty="0"/>
              <a:t>Special Education budgets are usually based on the number of special education students a school has.</a:t>
            </a:r>
          </a:p>
          <a:p>
            <a:endParaRPr lang="en-US" dirty="0"/>
          </a:p>
          <a:p>
            <a:r>
              <a:rPr lang="en-US" dirty="0"/>
              <a:t>Some schools don't have any other effective way to help students who are struggling in school.</a:t>
            </a:r>
          </a:p>
          <a:p>
            <a:endParaRPr lang="en-US" dirty="0"/>
          </a:p>
          <a:p>
            <a:r>
              <a:rPr lang="en-US" dirty="0"/>
              <a:t>Teams want to "open the door to services" for students who are struggling in </a:t>
            </a:r>
            <a:r>
              <a:rPr lang="en-US" dirty="0" smtClean="0"/>
              <a:t>school (USC, 2014).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2967388"/>
            <a:ext cx="1029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://www.foxnews.com/us/2014/08/20/school-district-apologizes-for-making-special-education-students-sort-trash-as/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1" y="1893194"/>
            <a:ext cx="885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following link to read an article on a Current Event in Special Education.  Please read the following article before coming to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All Current Event Articles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" y="1571223"/>
            <a:ext cx="105960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PLACEMENT</a:t>
            </a:r>
          </a:p>
          <a:p>
            <a:r>
              <a:rPr lang="en-US" dirty="0">
                <a:hlinkClick r:id="rId2"/>
              </a:rPr>
              <a:t>http://news.stanford.edu/news/2013/april/advanced-placement-courses-032213.html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INTERNATIONAL BACCALAUREATE</a:t>
            </a:r>
          </a:p>
          <a:p>
            <a:r>
              <a:rPr lang="en-US" dirty="0">
                <a:hlinkClick r:id="rId3"/>
              </a:rPr>
              <a:t>https://www.roundrockisd.org/stony-point-featured-in-current-issue-of-ib-world-magazine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SPECIAL EDUCATION</a:t>
            </a:r>
          </a:p>
          <a:p>
            <a:r>
              <a:rPr lang="en-US" dirty="0">
                <a:hlinkClick r:id="rId4"/>
              </a:rPr>
              <a:t>http://www.foxnews.com/us/2014/08/20/school-district-apologizes-for-making-special-education-students-sort-trash-as/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PLEASE READ THROUGH ALL OF THE ABOVE ARTICLES AND THINK ABOUT THE FOLLOWING QUESTIONS BEFORE COMING TO CLASS.  WE WILL BE HAVING A CLASS DISCUSSION FOCUSING ON THESE ARTICLES.</a:t>
            </a:r>
          </a:p>
          <a:p>
            <a:r>
              <a:rPr lang="en-US" dirty="0" smtClean="0"/>
              <a:t>1.  How does AP, IB, and SPED affect students both in the programs and out of the programs?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Why should students be encouraged to participate in these types of education?  Why should they not be encouraged?</a:t>
            </a:r>
          </a:p>
          <a:p>
            <a:pPr marL="342900" indent="-342900">
              <a:buAutoNum type="arabicPeriod" startAt="2"/>
            </a:pPr>
            <a:r>
              <a:rPr lang="en-US" dirty="0"/>
              <a:t>Discuss the manner in which AP/IB/Special Ed addresses the needs of all students in a classroom, including gifted, motivated, discouraged, SPED, etc.. How can </a:t>
            </a:r>
            <a:r>
              <a:rPr lang="en-US" dirty="0" smtClean="0"/>
              <a:t>these classes and regular classes adapt to meet </a:t>
            </a:r>
            <a:r>
              <a:rPr lang="en-US" dirty="0"/>
              <a:t>the needs of </a:t>
            </a:r>
            <a:r>
              <a:rPr lang="en-US" dirty="0" smtClean="0"/>
              <a:t>every student </a:t>
            </a:r>
            <a:r>
              <a:rPr lang="en-US" dirty="0"/>
              <a:t>and avoid leaving out the middle?</a:t>
            </a: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39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254" y="1696535"/>
            <a:ext cx="10601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"/>
            <a:r>
              <a:rPr lang="en-US" dirty="0" smtClean="0"/>
              <a:t>(22 April, 2013). </a:t>
            </a:r>
            <a:r>
              <a:rPr lang="en-US" i="1" dirty="0" smtClean="0"/>
              <a:t>Are </a:t>
            </a:r>
            <a:r>
              <a:rPr lang="en-US" i="1" dirty="0"/>
              <a:t>AP courses worth the effort? An interview with Stanford education expert Denise Pope. </a:t>
            </a:r>
            <a:r>
              <a:rPr lang="en-US" dirty="0" smtClean="0"/>
              <a:t> </a:t>
            </a:r>
            <a:r>
              <a:rPr lang="en-US" dirty="0"/>
              <a:t>	Retrieved </a:t>
            </a:r>
            <a:r>
              <a:rPr lang="en-US" dirty="0" smtClean="0"/>
              <a:t>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news.stanford.edu/news/2013/april/advanced-placement-courses-032213.html</a:t>
            </a:r>
            <a:r>
              <a:rPr lang="en-US" dirty="0" smtClean="0"/>
              <a:t> </a:t>
            </a:r>
          </a:p>
          <a:p>
            <a:pPr indent="-914400"/>
            <a:r>
              <a:rPr lang="en-US" dirty="0" smtClean="0"/>
              <a:t>College Entrance Examination Board (2003). </a:t>
            </a:r>
            <a:r>
              <a:rPr lang="en-US" i="1" dirty="0" smtClean="0"/>
              <a:t>A Brief History of the Advanced Placement Program. </a:t>
            </a:r>
            <a:r>
              <a:rPr lang="en-US" dirty="0" smtClean="0"/>
              <a:t>Retrieved from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www.collegeboard.com/prod_downloads/about/news_info/ap/ap_history_english.pdf</a:t>
            </a:r>
            <a:endParaRPr lang="en-US" dirty="0" smtClean="0"/>
          </a:p>
          <a:p>
            <a:pPr indent="-914400"/>
            <a:r>
              <a:rPr lang="en-US" dirty="0" smtClean="0"/>
              <a:t>Hanover </a:t>
            </a:r>
            <a:r>
              <a:rPr lang="en-US" dirty="0" smtClean="0"/>
              <a:t>Research (2010). </a:t>
            </a:r>
            <a:r>
              <a:rPr lang="en-US" i="1" dirty="0" smtClean="0"/>
              <a:t>Current Trends in International Baccalaureate Programs</a:t>
            </a:r>
            <a:r>
              <a:rPr lang="en-US" dirty="0" smtClean="0"/>
              <a:t>. </a:t>
            </a:r>
            <a:r>
              <a:rPr lang="en-US" i="1" dirty="0" smtClean="0"/>
              <a:t>  </a:t>
            </a:r>
            <a:r>
              <a:rPr lang="en-US" dirty="0"/>
              <a:t>Retrieved </a:t>
            </a:r>
            <a:r>
              <a:rPr lang="en-US" dirty="0" smtClean="0"/>
              <a:t>from 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www.ibsom.org/uploads/9/0/6/3/9063770/current_trends_in_international_baccalaureate_progra</a:t>
            </a:r>
            <a:r>
              <a:rPr lang="en-US" dirty="0" smtClean="0"/>
              <a:t>	ms</a:t>
            </a:r>
            <a:r>
              <a:rPr lang="en-US" dirty="0"/>
              <a:t>_-_</a:t>
            </a:r>
            <a:r>
              <a:rPr lang="en-US" dirty="0" smtClean="0"/>
              <a:t>membership.pdf</a:t>
            </a:r>
          </a:p>
          <a:p>
            <a:pPr indent="-914400"/>
            <a:r>
              <a:rPr lang="en-US" dirty="0" smtClean="0"/>
              <a:t>IB Communications Team (2014). </a:t>
            </a:r>
            <a:r>
              <a:rPr lang="en-US" i="1" dirty="0" smtClean="0"/>
              <a:t>International Baccalaureate.  </a:t>
            </a:r>
            <a:r>
              <a:rPr lang="en-US" dirty="0"/>
              <a:t>Retrieved from </a:t>
            </a:r>
            <a:r>
              <a:rPr lang="en-US" dirty="0">
                <a:hlinkClick r:id="rId5"/>
              </a:rPr>
              <a:t>http://www.ibo.org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indent="-914400"/>
            <a:r>
              <a:rPr lang="en-US" dirty="0" smtClean="0"/>
              <a:t>Round Rock ISD (2014).  </a:t>
            </a:r>
            <a:r>
              <a:rPr lang="en-US" i="1" dirty="0" smtClean="0"/>
              <a:t>Stony Point featured in current issue of “IB World” magazine.” </a:t>
            </a:r>
            <a:r>
              <a:rPr lang="en-US" dirty="0"/>
              <a:t>Retrieved from </a:t>
            </a:r>
            <a:r>
              <a:rPr lang="en-US" dirty="0" smtClean="0"/>
              <a:t>	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://www.roundrockisd.org/stony-point-featured-in-current-issue-of-ib-world-magazine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indent="-914400"/>
            <a:r>
              <a:rPr lang="en-US" dirty="0" smtClean="0"/>
              <a:t>USC (2014).  </a:t>
            </a:r>
            <a:r>
              <a:rPr lang="en-US" i="1" dirty="0" smtClean="0"/>
              <a:t>Special </a:t>
            </a:r>
            <a:r>
              <a:rPr lang="en-US" i="1" dirty="0"/>
              <a:t>Education (Infographic</a:t>
            </a:r>
            <a:r>
              <a:rPr lang="en-US" i="1" dirty="0" smtClean="0"/>
              <a:t>).</a:t>
            </a:r>
            <a:r>
              <a:rPr lang="en-US" dirty="0" smtClean="0"/>
              <a:t> </a:t>
            </a:r>
            <a:r>
              <a:rPr lang="en-US" dirty="0"/>
              <a:t>Retrieved </a:t>
            </a:r>
            <a:r>
              <a:rPr lang="en-US" dirty="0" smtClean="0"/>
              <a:t>from </a:t>
            </a:r>
          </a:p>
          <a:p>
            <a:pPr indent="-914400"/>
            <a:r>
              <a:rPr lang="en-US" dirty="0"/>
              <a:t>	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rossieronline.usc.edu/special-education-infographic</a:t>
            </a:r>
            <a:r>
              <a:rPr lang="en-US" dirty="0">
                <a:hlinkClick r:id="rId7"/>
              </a:rPr>
              <a:t>/</a:t>
            </a:r>
            <a:endParaRPr lang="en-US" dirty="0"/>
          </a:p>
          <a:p>
            <a:pPr indent="-914400"/>
            <a:endParaRPr lang="en-US" dirty="0" smtClean="0"/>
          </a:p>
          <a:p>
            <a:pPr indent="-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3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continued…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065867"/>
            <a:ext cx="10378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</a:t>
            </a:r>
          </a:p>
          <a:p>
            <a:r>
              <a:rPr lang="en-US" dirty="0"/>
              <a:t>[IB Logo] Wikipedia retrieved on 10/7/2014 from commons. Wikimedia.org.</a:t>
            </a:r>
          </a:p>
          <a:p>
            <a:r>
              <a:rPr lang="en-US" dirty="0"/>
              <a:t>[Hello My Name is Badge] Wikipedia retrieved on 10/7/2014 from 	commons.Wikimedia.org.</a:t>
            </a:r>
          </a:p>
          <a:p>
            <a:r>
              <a:rPr lang="en-US" dirty="0"/>
              <a:t>[Keep Calm] </a:t>
            </a:r>
            <a:r>
              <a:rPr lang="en-US" dirty="0" err="1"/>
              <a:t>Keepcalm</a:t>
            </a:r>
            <a:r>
              <a:rPr lang="en-US" dirty="0"/>
              <a:t>-o-</a:t>
            </a:r>
            <a:r>
              <a:rPr lang="en-US" dirty="0" err="1"/>
              <a:t>Matic</a:t>
            </a:r>
            <a:r>
              <a:rPr lang="en-US" dirty="0"/>
              <a:t> retrieved on 10/7/2014 from </a:t>
            </a:r>
            <a:r>
              <a:rPr lang="en-US" dirty="0" err="1"/>
              <a:t>keepcalm</a:t>
            </a:r>
            <a:r>
              <a:rPr lang="en-US" dirty="0"/>
              <a:t>-o-	matic.co.uk</a:t>
            </a:r>
          </a:p>
          <a:p>
            <a:r>
              <a:rPr lang="en-US" dirty="0"/>
              <a:t>[Graph] Hanover Research retrieved on 10/7/2014 from ibsom.org</a:t>
            </a:r>
          </a:p>
          <a:p>
            <a:r>
              <a:rPr lang="en-US" dirty="0"/>
              <a:t>[Map of Atlantic] </a:t>
            </a:r>
            <a:r>
              <a:rPr lang="en-US" dirty="0" err="1"/>
              <a:t>imagehost</a:t>
            </a:r>
            <a:r>
              <a:rPr lang="en-US" dirty="0"/>
              <a:t> retrieved on 10/21/2014 from 	</a:t>
            </a:r>
            <a:r>
              <a:rPr lang="en-US" dirty="0">
                <a:hlinkClick r:id="rId2"/>
              </a:rPr>
              <a:t>http://imagehost.vendio.com/c/10054827/view/1051816164858_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1650_Atlantic_Ocean_full.jpg</a:t>
            </a:r>
          </a:p>
          <a:p>
            <a:r>
              <a:rPr lang="en-US" dirty="0" smtClean="0"/>
              <a:t>[Stressed in the Classroom] </a:t>
            </a:r>
            <a:r>
              <a:rPr lang="en-US" dirty="0" err="1" smtClean="0"/>
              <a:t>huffington</a:t>
            </a:r>
            <a:r>
              <a:rPr lang="en-US" dirty="0" smtClean="0"/>
              <a:t> post </a:t>
            </a:r>
            <a:r>
              <a:rPr lang="en-US" dirty="0" err="1" smtClean="0"/>
              <a:t>retreieved</a:t>
            </a:r>
            <a:r>
              <a:rPr lang="en-US" dirty="0" smtClean="0"/>
              <a:t> on 10/25/2014 from 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i.huffpost.com/gen/389114/thumbs/r-CLASSROOM-large570.jpg</a:t>
            </a:r>
            <a:endParaRPr lang="en-US" dirty="0" smtClean="0"/>
          </a:p>
          <a:p>
            <a:r>
              <a:rPr lang="en-US" dirty="0" smtClean="0"/>
              <a:t>[Books] West Face College retrieved on 10/25/2014 from</a:t>
            </a:r>
          </a:p>
          <a:p>
            <a:r>
              <a:rPr lang="en-US" dirty="0"/>
              <a:t>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westfacecollegeplanning.com/wp-content/uploads/stressed_student.jpg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9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AP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553" y="1810281"/>
            <a:ext cx="7161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/>
              <a:t>Starting in the early twentieth century a gap started to form between secondary, and higher education. 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Fund for the Advancement of Education was created after WWII</a:t>
            </a:r>
          </a:p>
          <a:p>
            <a:pPr marL="742950" lvl="1" indent="-285750">
              <a:buFont typeface="Arial"/>
              <a:buChar char="•"/>
            </a:pPr>
            <a:r>
              <a:rPr lang="en-US" sz="1700" dirty="0"/>
              <a:t>Two studies showed that secondary schools and colleges had to work together to prevent </a:t>
            </a:r>
            <a:r>
              <a:rPr lang="en-US" sz="1700" dirty="0" smtClean="0"/>
              <a:t>repetition </a:t>
            </a:r>
            <a:r>
              <a:rPr lang="en-US" sz="1700" dirty="0"/>
              <a:t>in coursework and that motivated students needed to be allowed to work at higher capacities so they could advance </a:t>
            </a:r>
            <a:r>
              <a:rPr lang="en-US" sz="1700" dirty="0" smtClean="0"/>
              <a:t>quickly.</a:t>
            </a: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College </a:t>
            </a:r>
            <a:r>
              <a:rPr lang="en-US" sz="2600" dirty="0" smtClean="0"/>
              <a:t>curriculum </a:t>
            </a:r>
            <a:r>
              <a:rPr lang="en-US" sz="2600" dirty="0"/>
              <a:t>at the high school level.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Pilot program launched in 1952 with 11 subjects.</a:t>
            </a:r>
          </a:p>
          <a:p>
            <a:pPr marL="285750" indent="-285750">
              <a:buFont typeface="Arial"/>
              <a:buChar char="•"/>
            </a:pPr>
            <a:r>
              <a:rPr lang="en-US" sz="2600" dirty="0"/>
              <a:t>Currently 37 AP subjects, with many Pre-AP Programs in middle school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 rotWithShape="1">
          <a:blip r:embed="rId2"/>
          <a:srcRect l="12715" r="25012"/>
          <a:stretch/>
        </p:blipFill>
        <p:spPr>
          <a:xfrm>
            <a:off x="7338061" y="1337733"/>
            <a:ext cx="4327616" cy="4572000"/>
          </a:xfrm>
          <a:prstGeom prst="roundRect">
            <a:avLst>
              <a:gd name="adj" fmla="val 4280"/>
            </a:avLst>
          </a:prstGeom>
        </p:spPr>
      </p:pic>
    </p:spTree>
    <p:extLst>
      <p:ext uri="{BB962C8B-B14F-4D97-AF65-F5344CB8AC3E}">
        <p14:creationId xmlns:p14="http://schemas.microsoft.com/office/powerpoint/2010/main" val="42838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 of AP Classes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" y="2491740"/>
            <a:ext cx="5194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fast-paced, challenging 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are generally more motivated, therefore, more engaged in the subject.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Prepares high school students for the rigors of college 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Encourages higher levels of thinking and more engagement in students who are motivated.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May boost some borderline students to push themselves </a:t>
            </a:r>
            <a:r>
              <a:rPr lang="en-US" sz="2000" dirty="0" smtClean="0"/>
              <a:t>further </a:t>
            </a:r>
            <a:r>
              <a:rPr lang="en-US" sz="2000" dirty="0"/>
              <a:t>than they would originally in a regular classroom.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08255" y="1920240"/>
            <a:ext cx="445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13906" y="1920239"/>
            <a:ext cx="370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83680" y="2491740"/>
            <a:ext cx="4754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may feel pressure from the school, parents, colleges to take AP classes, even if they are not ready for them which hurts them in the long run.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Tests are $84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Colleges often do not accept AP scores below a 4, and even then, it may not do much in the way of college credit.</a:t>
            </a:r>
          </a:p>
        </p:txBody>
      </p:sp>
    </p:spTree>
    <p:extLst>
      <p:ext uri="{BB962C8B-B14F-4D97-AF65-F5344CB8AC3E}">
        <p14:creationId xmlns:p14="http://schemas.microsoft.com/office/powerpoint/2010/main" val="297385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AP classes worth it?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2" y="2065867"/>
            <a:ext cx="59664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http://news.stanford.edu/news/2013/april/advanced-placement-courses-032213.html</a:t>
            </a:r>
            <a:endParaRPr lang="en-US" sz="2400" dirty="0"/>
          </a:p>
          <a:p>
            <a:r>
              <a:rPr lang="en-US" sz="3200" dirty="0"/>
              <a:t>Read the article.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Think about how AP courses affect students.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Are they beneficial?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 Do they do more harm than good?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 What stood out to you?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Do you agree, or disagree with the article?</a:t>
            </a:r>
          </a:p>
          <a:p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3"/>
          <a:srcRect l="16105" r="16105"/>
          <a:stretch>
            <a:fillRect/>
          </a:stretch>
        </p:blipFill>
        <p:spPr>
          <a:xfrm>
            <a:off x="6967749" y="1738132"/>
            <a:ext cx="4840288" cy="2981325"/>
          </a:xfrm>
          <a:prstGeom prst="roundRect">
            <a:avLst>
              <a:gd name="adj" fmla="val 4280"/>
            </a:avLst>
          </a:prstGeom>
        </p:spPr>
      </p:pic>
    </p:spTree>
    <p:extLst>
      <p:ext uri="{BB962C8B-B14F-4D97-AF65-F5344CB8AC3E}">
        <p14:creationId xmlns:p14="http://schemas.microsoft.com/office/powerpoint/2010/main" val="100150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1" y="147375"/>
            <a:ext cx="1928186" cy="19281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342">
            <a:off x="6838795" y="440586"/>
            <a:ext cx="4995862" cy="3572041"/>
          </a:xfrm>
        </p:spPr>
      </p:pic>
      <p:sp>
        <p:nvSpPr>
          <p:cNvPr id="7" name="TextBox 6"/>
          <p:cNvSpPr txBox="1"/>
          <p:nvPr/>
        </p:nvSpPr>
        <p:spPr>
          <a:xfrm rot="325859">
            <a:off x="7212777" y="1734944"/>
            <a:ext cx="4286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orte" panose="03060902040502070203" pitchFamily="66" charset="0"/>
              </a:rPr>
              <a:t>International Baccalaureate</a:t>
            </a:r>
            <a:endParaRPr lang="en-US" sz="48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78" y="2056686"/>
            <a:ext cx="62055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International Baccalaureate (IB) </a:t>
            </a:r>
            <a:r>
              <a:rPr lang="en-US" dirty="0" smtClean="0"/>
              <a:t>is “a non-profit educational foundation, motivated by its mission, focused on the students” (IB Communications Team, 2014).</a:t>
            </a:r>
          </a:p>
          <a:p>
            <a:endParaRPr lang="en-US" dirty="0"/>
          </a:p>
          <a:p>
            <a:r>
              <a:rPr lang="en-US" dirty="0" smtClean="0"/>
              <a:t>The organization was founded in 1968 by teachers in Geneva, Switzerland (2014).</a:t>
            </a:r>
          </a:p>
          <a:p>
            <a:endParaRPr lang="en-US" dirty="0"/>
          </a:p>
          <a:p>
            <a:r>
              <a:rPr lang="en-US" dirty="0" smtClean="0"/>
              <a:t>IB is for students ages 3-19.  There are over 1,228,000 students currently in the IB program and four main programs:  </a:t>
            </a:r>
          </a:p>
          <a:p>
            <a:r>
              <a:rPr lang="en-US" dirty="0"/>
              <a:t>	</a:t>
            </a:r>
            <a:r>
              <a:rPr lang="en-US" dirty="0" smtClean="0"/>
              <a:t>-Primary Years Program (3-12 </a:t>
            </a:r>
            <a:r>
              <a:rPr lang="en-US" dirty="0" err="1" smtClean="0"/>
              <a:t>yrs</a:t>
            </a:r>
            <a:r>
              <a:rPr lang="en-US" dirty="0" smtClean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-Middle Years (11-16 </a:t>
            </a:r>
            <a:r>
              <a:rPr lang="en-US" dirty="0" err="1" smtClean="0"/>
              <a:t>yrs</a:t>
            </a:r>
            <a:r>
              <a:rPr lang="en-US" dirty="0" smtClean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-Diploma Program (16-19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-IB Career-related Certificate (16-19)</a:t>
            </a:r>
          </a:p>
          <a:p>
            <a:r>
              <a:rPr lang="en-US" dirty="0"/>
              <a:t>	</a:t>
            </a:r>
            <a:r>
              <a:rPr lang="en-US" dirty="0" smtClean="0"/>
              <a:t>(IB Communications Team, 2014)</a:t>
            </a:r>
          </a:p>
          <a:p>
            <a:endParaRPr lang="en-US" dirty="0"/>
          </a:p>
          <a:p>
            <a:r>
              <a:rPr lang="en-US" dirty="0" smtClean="0"/>
              <a:t>At present, IB is in 3915 schools in 147 different countries (2014).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710" y="4378817"/>
            <a:ext cx="5474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United States, there are over </a:t>
            </a:r>
            <a:r>
              <a:rPr lang="en-US" dirty="0" smtClean="0"/>
              <a:t>1,566 schools </a:t>
            </a:r>
            <a:r>
              <a:rPr lang="en-US" dirty="0"/>
              <a:t>which offer IB </a:t>
            </a:r>
            <a:r>
              <a:rPr lang="en-US" dirty="0" smtClean="0"/>
              <a:t>courses (2014). </a:t>
            </a:r>
          </a:p>
          <a:p>
            <a:endParaRPr lang="en-US" dirty="0"/>
          </a:p>
          <a:p>
            <a:r>
              <a:rPr lang="en-US" dirty="0" smtClean="0"/>
              <a:t>Why choose IB?</a:t>
            </a:r>
          </a:p>
          <a:p>
            <a:r>
              <a:rPr lang="en-US" dirty="0"/>
              <a:t>	</a:t>
            </a:r>
            <a:r>
              <a:rPr lang="en-US" dirty="0" smtClean="0"/>
              <a:t>-Like AP, you can get college credit especially 	internationally</a:t>
            </a:r>
          </a:p>
          <a:p>
            <a:r>
              <a:rPr lang="en-US" dirty="0"/>
              <a:t>	</a:t>
            </a:r>
            <a:r>
              <a:rPr lang="en-US" dirty="0" smtClean="0"/>
              <a:t>-College level class experience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8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61" y="1498519"/>
            <a:ext cx="5248352" cy="4292682"/>
          </a:xfrm>
        </p:spPr>
      </p:pic>
      <p:sp>
        <p:nvSpPr>
          <p:cNvPr id="7" name="TextBox 6"/>
          <p:cNvSpPr txBox="1"/>
          <p:nvPr/>
        </p:nvSpPr>
        <p:spPr>
          <a:xfrm>
            <a:off x="334851" y="344357"/>
            <a:ext cx="6014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 emphasizes:</a:t>
            </a:r>
          </a:p>
          <a:p>
            <a:r>
              <a:rPr lang="en-US" dirty="0"/>
              <a:t>	</a:t>
            </a:r>
            <a:r>
              <a:rPr lang="en-US" dirty="0" smtClean="0"/>
              <a:t>-“quality </a:t>
            </a:r>
            <a:r>
              <a:rPr lang="en-US" dirty="0"/>
              <a:t>of the educational </a:t>
            </a:r>
            <a:r>
              <a:rPr lang="en-US" dirty="0" smtClean="0"/>
              <a:t>product delivered </a:t>
            </a:r>
            <a:r>
              <a:rPr lang="en-US" dirty="0"/>
              <a:t>to schools </a:t>
            </a:r>
            <a:r>
              <a:rPr lang="en-US" dirty="0" smtClean="0"/>
              <a:t>	and students”</a:t>
            </a:r>
          </a:p>
          <a:p>
            <a:r>
              <a:rPr lang="en-US" dirty="0"/>
              <a:t>	</a:t>
            </a:r>
            <a:r>
              <a:rPr lang="en-US" dirty="0" smtClean="0"/>
              <a:t>-“equal </a:t>
            </a:r>
            <a:r>
              <a:rPr lang="en-US" dirty="0"/>
              <a:t>access to IB programs among students in </a:t>
            </a:r>
            <a:r>
              <a:rPr lang="en-US" dirty="0" smtClean="0"/>
              <a:t>member 	institutions </a:t>
            </a:r>
          </a:p>
          <a:p>
            <a:r>
              <a:rPr lang="en-US" dirty="0" smtClean="0"/>
              <a:t>	- “and </a:t>
            </a:r>
            <a:r>
              <a:rPr lang="en-US" dirty="0"/>
              <a:t>an infrastructure that allows for </a:t>
            </a:r>
            <a:r>
              <a:rPr lang="en-US" dirty="0" smtClean="0"/>
              <a:t>the effective 	implementation </a:t>
            </a:r>
            <a:r>
              <a:rPr lang="en-US" dirty="0"/>
              <a:t>of IB‘s collaborative learning </a:t>
            </a:r>
            <a:r>
              <a:rPr lang="en-US" dirty="0" smtClean="0"/>
              <a:t>processes”</a:t>
            </a:r>
          </a:p>
          <a:p>
            <a:r>
              <a:rPr lang="en-US" dirty="0"/>
              <a:t>	</a:t>
            </a:r>
            <a:r>
              <a:rPr lang="en-US" dirty="0" smtClean="0"/>
              <a:t>(Hanover Research, 2010)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851" y="2652681"/>
            <a:ext cx="6014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-1999:  In 12 US universities, 92% of IB students who went on to college graduated with a degree.  87% </a:t>
            </a:r>
            <a:r>
              <a:rPr lang="en-US" dirty="0"/>
              <a:t>did it in 5 years or less. </a:t>
            </a:r>
            <a:r>
              <a:rPr lang="en-US" dirty="0" smtClean="0"/>
              <a:t> Participants claimed they “benefited </a:t>
            </a:r>
            <a:r>
              <a:rPr lang="en-US" dirty="0"/>
              <a:t>from the challenging nature of the </a:t>
            </a:r>
            <a:r>
              <a:rPr lang="en-US" dirty="0" smtClean="0"/>
              <a:t>program” (Hanover Research, 2010).</a:t>
            </a:r>
          </a:p>
          <a:p>
            <a:endParaRPr lang="en-US" dirty="0" smtClean="0"/>
          </a:p>
          <a:p>
            <a:r>
              <a:rPr lang="en-US" dirty="0" smtClean="0"/>
              <a:t>-2003: A study done on high school seniors suggests that 98.5% of participating seniors applied to a secondary school (Hanover Research, 2010).</a:t>
            </a:r>
          </a:p>
          <a:p>
            <a:endParaRPr lang="en-US" dirty="0"/>
          </a:p>
          <a:p>
            <a:r>
              <a:rPr lang="en-US" dirty="0" smtClean="0"/>
              <a:t>-2006: A study done on participating IB graduates finds that 87.5% of the students felt “better prepared” for college.  62.5% of these students were able to apply the IB credits towards college classes (Hanover Research, 2010).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7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278" y="210355"/>
            <a:ext cx="3255134" cy="1456267"/>
          </a:xfrm>
        </p:spPr>
        <p:txBody>
          <a:bodyPr/>
          <a:lstStyle/>
          <a:p>
            <a:r>
              <a:rPr lang="en-US" dirty="0" smtClean="0"/>
              <a:t>Pro et contra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3" y="1550711"/>
            <a:ext cx="4124386" cy="4811785"/>
          </a:xfrm>
        </p:spPr>
      </p:pic>
      <p:sp>
        <p:nvSpPr>
          <p:cNvPr id="6" name="TextBox 5"/>
          <p:cNvSpPr txBox="1"/>
          <p:nvPr/>
        </p:nvSpPr>
        <p:spPr>
          <a:xfrm>
            <a:off x="8860665" y="3477296"/>
            <a:ext cx="3168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</a:t>
            </a:r>
          </a:p>
          <a:p>
            <a:r>
              <a:rPr lang="en-US" dirty="0"/>
              <a:t>	</a:t>
            </a:r>
            <a:r>
              <a:rPr lang="en-US" dirty="0" smtClean="0"/>
              <a:t>-stressful!!</a:t>
            </a:r>
          </a:p>
          <a:p>
            <a:r>
              <a:rPr lang="en-US" dirty="0"/>
              <a:t>	</a:t>
            </a:r>
            <a:r>
              <a:rPr lang="en-US" dirty="0" smtClean="0"/>
              <a:t>- “elitist atmosphere”</a:t>
            </a:r>
          </a:p>
          <a:p>
            <a:r>
              <a:rPr lang="en-US" dirty="0"/>
              <a:t>	</a:t>
            </a:r>
            <a:r>
              <a:rPr lang="en-US" dirty="0" smtClean="0"/>
              <a:t>-heavy workloads</a:t>
            </a:r>
          </a:p>
          <a:p>
            <a:r>
              <a:rPr lang="en-US" dirty="0"/>
              <a:t>	</a:t>
            </a:r>
            <a:r>
              <a:rPr lang="en-US" dirty="0" smtClean="0"/>
              <a:t>-focused on exams</a:t>
            </a:r>
          </a:p>
          <a:p>
            <a:r>
              <a:rPr lang="en-US" dirty="0"/>
              <a:t>	</a:t>
            </a:r>
            <a:r>
              <a:rPr lang="en-US" dirty="0" smtClean="0"/>
              <a:t>-not ALL colleges accept IB 	credits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4580" y="1550711"/>
            <a:ext cx="3606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Pros</a:t>
            </a:r>
          </a:p>
          <a:p>
            <a:r>
              <a:rPr lang="en-US" dirty="0"/>
              <a:t>	</a:t>
            </a:r>
            <a:r>
              <a:rPr lang="en-US" dirty="0" smtClean="0"/>
              <a:t>-college credit</a:t>
            </a:r>
          </a:p>
          <a:p>
            <a:r>
              <a:rPr lang="en-US" dirty="0"/>
              <a:t>	</a:t>
            </a:r>
            <a:r>
              <a:rPr lang="en-US" dirty="0" smtClean="0"/>
              <a:t>-preparation for college</a:t>
            </a:r>
          </a:p>
          <a:p>
            <a:r>
              <a:rPr lang="en-US" dirty="0"/>
              <a:t>	</a:t>
            </a:r>
            <a:r>
              <a:rPr lang="en-US" dirty="0" smtClean="0"/>
              <a:t>-global awareness</a:t>
            </a:r>
          </a:p>
          <a:p>
            <a:r>
              <a:rPr lang="en-US" dirty="0"/>
              <a:t>	</a:t>
            </a:r>
            <a:r>
              <a:rPr lang="en-US" dirty="0" smtClean="0"/>
              <a:t>-“higher performance on 	standardized tests” 	(Hanover Research, 2010)</a:t>
            </a:r>
          </a:p>
          <a:p>
            <a:r>
              <a:rPr lang="en-US" dirty="0"/>
              <a:t>	</a:t>
            </a:r>
            <a:r>
              <a:rPr lang="en-US" dirty="0" smtClean="0"/>
              <a:t>-“higher rates of acceptance at 	post 	secondary schools” 	(Hanover Research, 2010)</a:t>
            </a:r>
          </a:p>
          <a:p>
            <a:r>
              <a:rPr lang="en-US" dirty="0"/>
              <a:t>	</a:t>
            </a:r>
            <a:r>
              <a:rPr lang="en-US" dirty="0" smtClean="0"/>
              <a:t>-increased time 	management 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80964"/>
            <a:ext cx="6880859" cy="16298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Langa</a:t>
            </a:r>
            <a:r>
              <a:rPr lang="en-US" dirty="0" smtClean="0"/>
              <a:t> Education Assistance Program (LEAP) and US IB Classrooms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Connecting the world …</a:t>
            </a:r>
          </a:p>
          <a:p>
            <a:endParaRPr lang="en-US" dirty="0"/>
          </a:p>
        </p:txBody>
      </p:sp>
      <p:pic>
        <p:nvPicPr>
          <p:cNvPr id="1026" name="Picture 2" descr="http://imagehost.vendio.com/c/10054827/view/1051816164858_1650_Atlantic_Ocean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30" y="3200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3410797"/>
            <a:ext cx="3063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For Thought:</a:t>
            </a:r>
          </a:p>
          <a:p>
            <a:endParaRPr lang="en-US"/>
          </a:p>
          <a:p>
            <a:r>
              <a:rPr lang="en-US" smtClean="0"/>
              <a:t>What </a:t>
            </a:r>
            <a:r>
              <a:rPr lang="en-US" dirty="0" smtClean="0"/>
              <a:t>are the implications of a program like this?  How could this affect students in America?  How does this affect students in Africa?</a:t>
            </a:r>
          </a:p>
          <a:p>
            <a:r>
              <a:rPr lang="en-US" dirty="0" smtClean="0"/>
              <a:t>How could this affect global understandings?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71268" y="3200400"/>
            <a:ext cx="2691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Clink on the link below to find the complete article.  Please read the article before coming to class and keep in my the questions:</a:t>
            </a:r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://www.roundrockisd.org/stony-point-featured-in-current-issue-of-ib-world-magazine/</a:t>
            </a:r>
          </a:p>
        </p:txBody>
      </p:sp>
    </p:spTree>
    <p:extLst>
      <p:ext uri="{BB962C8B-B14F-4D97-AF65-F5344CB8AC3E}">
        <p14:creationId xmlns:p14="http://schemas.microsoft.com/office/powerpoint/2010/main" val="393796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Education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1" y="1808290"/>
            <a:ext cx="10328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Who:</a:t>
            </a:r>
            <a:r>
              <a:rPr lang="en-US" dirty="0"/>
              <a:t> By law, schools must provide special education help to eligible students with disabilities. Surprisingly 13% of students in K-12 classrooms receive special education attention in the United </a:t>
            </a:r>
            <a:r>
              <a:rPr lang="en-US" dirty="0" smtClean="0"/>
              <a:t>States (USC, 2014). 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What:</a:t>
            </a:r>
            <a:r>
              <a:rPr lang="en-US" dirty="0"/>
              <a:t> Special Education is education for students who have special needs due to severe learning difficulties, physical disabilities, or behavioral problems. About ½ of special education students spend as much as 80% of their time in general education </a:t>
            </a:r>
            <a:r>
              <a:rPr lang="en-US" dirty="0" smtClean="0"/>
              <a:t>classrooms (USC, 2014).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When:</a:t>
            </a:r>
            <a:r>
              <a:rPr lang="en-US" dirty="0"/>
              <a:t> In the United States, Congress finally approved the “Education for All Handicapped Children Act” on November 29, 1975. About 16.5% of the money that the federal government gives to Education in the United States, or $11.5 billion is spent on Special </a:t>
            </a:r>
            <a:r>
              <a:rPr lang="en-US" dirty="0" smtClean="0"/>
              <a:t>Education (USC, 2014). 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Where:</a:t>
            </a:r>
            <a:r>
              <a:rPr lang="en-US" dirty="0"/>
              <a:t> At the state and local levels during the 1960s, an increasing level </a:t>
            </a:r>
            <a:r>
              <a:rPr lang="en-US" dirty="0" smtClean="0"/>
              <a:t>of </a:t>
            </a:r>
            <a:r>
              <a:rPr lang="en-US" dirty="0"/>
              <a:t>school access started being established for children with </a:t>
            </a:r>
            <a:r>
              <a:rPr lang="en-US" dirty="0" smtClean="0"/>
              <a:t>disabilities (USC, 2014).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Why: </a:t>
            </a:r>
            <a:r>
              <a:rPr lang="en-US" dirty="0"/>
              <a:t>One of the purposes of even general education is to make sure all children are able to learn in a way that helps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87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2379</TotalTime>
  <Words>1148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Forte</vt:lpstr>
      <vt:lpstr>Celestial</vt:lpstr>
      <vt:lpstr>Middle School and High School learning</vt:lpstr>
      <vt:lpstr>History of the AP program</vt:lpstr>
      <vt:lpstr>Advantages and Disadvantages of AP Classes</vt:lpstr>
      <vt:lpstr>Are AP classes worth it?</vt:lpstr>
      <vt:lpstr>PowerPoint Presentation</vt:lpstr>
      <vt:lpstr>PowerPoint Presentation</vt:lpstr>
      <vt:lpstr>Pro et contra</vt:lpstr>
      <vt:lpstr>Current Events</vt:lpstr>
      <vt:lpstr>Special Education</vt:lpstr>
      <vt:lpstr>Pros and Cons of Special Education</vt:lpstr>
      <vt:lpstr>Current Event</vt:lpstr>
      <vt:lpstr>Links to All Current Event Articles</vt:lpstr>
      <vt:lpstr>References</vt:lpstr>
      <vt:lpstr>References continued…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and High School learning</dc:title>
  <dc:creator>Saraneth</dc:creator>
  <cp:lastModifiedBy>Saraneth</cp:lastModifiedBy>
  <cp:revision>28</cp:revision>
  <dcterms:created xsi:type="dcterms:W3CDTF">2014-10-07T23:05:29Z</dcterms:created>
  <dcterms:modified xsi:type="dcterms:W3CDTF">2014-10-26T15:03:31Z</dcterms:modified>
</cp:coreProperties>
</file>